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 id="262" r:id="rId5"/>
    <p:sldId id="264" r:id="rId6"/>
    <p:sldId id="260" r:id="rId7"/>
    <p:sldId id="265" r:id="rId8"/>
    <p:sldId id="261" r:id="rId9"/>
    <p:sldId id="273" r:id="rId10"/>
    <p:sldId id="270" r:id="rId11"/>
    <p:sldId id="271" r:id="rId12"/>
    <p:sldId id="272" r:id="rId13"/>
    <p:sldId id="274" r:id="rId14"/>
    <p:sldId id="275" r:id="rId15"/>
    <p:sldId id="276" r:id="rId16"/>
  </p:sldIdLst>
  <p:sldSz cx="6119813" cy="43195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E8373A-7D53-420F-A4E1-7D65086C7232}" v="15" dt="2026-07-17T16:08:33.7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76"/>
  </p:normalViewPr>
  <p:slideViewPr>
    <p:cSldViewPr snapToGrid="0">
      <p:cViewPr varScale="1">
        <p:scale>
          <a:sx n="122" d="100"/>
          <a:sy n="122" d="100"/>
        </p:scale>
        <p:origin x="1512"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 Foreman" userId="dbb7ba85-9375-44b7-97d7-ac21311ab39c" providerId="ADAL" clId="{E746BB77-D218-4552-A8FC-EACB8694B9CC}"/>
    <pc:docChg chg="custSel delSld modSld">
      <pc:chgData name="J Foreman" userId="dbb7ba85-9375-44b7-97d7-ac21311ab39c" providerId="ADAL" clId="{E746BB77-D218-4552-A8FC-EACB8694B9CC}" dt="2026-07-17T16:12:35.316" v="4405" actId="20577"/>
      <pc:docMkLst>
        <pc:docMk/>
      </pc:docMkLst>
      <pc:sldChg chg="modSp mod">
        <pc:chgData name="J Foreman" userId="dbb7ba85-9375-44b7-97d7-ac21311ab39c" providerId="ADAL" clId="{E746BB77-D218-4552-A8FC-EACB8694B9CC}" dt="2026-07-17T16:12:35.316" v="4405" actId="20577"/>
        <pc:sldMkLst>
          <pc:docMk/>
          <pc:sldMk cId="191243481" sldId="259"/>
        </pc:sldMkLst>
        <pc:graphicFrameChg chg="modGraphic">
          <ac:chgData name="J Foreman" userId="dbb7ba85-9375-44b7-97d7-ac21311ab39c" providerId="ADAL" clId="{E746BB77-D218-4552-A8FC-EACB8694B9CC}" dt="2026-07-17T16:12:35.316" v="4405" actId="20577"/>
          <ac:graphicFrameMkLst>
            <pc:docMk/>
            <pc:sldMk cId="191243481" sldId="259"/>
            <ac:graphicFrameMk id="10" creationId="{065D4AC4-7957-AA62-C1A0-FE4F2CF00CA3}"/>
          </ac:graphicFrameMkLst>
        </pc:graphicFrameChg>
      </pc:sldChg>
      <pc:sldChg chg="del">
        <pc:chgData name="J Foreman" userId="dbb7ba85-9375-44b7-97d7-ac21311ab39c" providerId="ADAL" clId="{E746BB77-D218-4552-A8FC-EACB8694B9CC}" dt="2026-07-17T16:08:17.915" v="4136" actId="47"/>
        <pc:sldMkLst>
          <pc:docMk/>
          <pc:sldMk cId="1606010280" sldId="266"/>
        </pc:sldMkLst>
      </pc:sldChg>
      <pc:sldChg chg="modSp mod">
        <pc:chgData name="J Foreman" userId="dbb7ba85-9375-44b7-97d7-ac21311ab39c" providerId="ADAL" clId="{E746BB77-D218-4552-A8FC-EACB8694B9CC}" dt="2026-07-17T15:46:49.129" v="2295" actId="20577"/>
        <pc:sldMkLst>
          <pc:docMk/>
          <pc:sldMk cId="3120658537" sldId="270"/>
        </pc:sldMkLst>
        <pc:graphicFrameChg chg="mod modGraphic">
          <ac:chgData name="J Foreman" userId="dbb7ba85-9375-44b7-97d7-ac21311ab39c" providerId="ADAL" clId="{E746BB77-D218-4552-A8FC-EACB8694B9CC}" dt="2026-07-17T15:46:49.129" v="2295" actId="20577"/>
          <ac:graphicFrameMkLst>
            <pc:docMk/>
            <pc:sldMk cId="3120658537" sldId="270"/>
            <ac:graphicFrameMk id="2" creationId="{F06D8B73-1069-A20D-8F57-8B1AA064904F}"/>
          </ac:graphicFrameMkLst>
        </pc:graphicFrameChg>
      </pc:sldChg>
      <pc:sldChg chg="modSp mod">
        <pc:chgData name="J Foreman" userId="dbb7ba85-9375-44b7-97d7-ac21311ab39c" providerId="ADAL" clId="{E746BB77-D218-4552-A8FC-EACB8694B9CC}" dt="2026-07-17T15:33:02.223" v="1562" actId="20577"/>
        <pc:sldMkLst>
          <pc:docMk/>
          <pc:sldMk cId="1655039066" sldId="271"/>
        </pc:sldMkLst>
        <pc:graphicFrameChg chg="mod modGraphic">
          <ac:chgData name="J Foreman" userId="dbb7ba85-9375-44b7-97d7-ac21311ab39c" providerId="ADAL" clId="{E746BB77-D218-4552-A8FC-EACB8694B9CC}" dt="2026-07-17T15:33:02.223" v="1562" actId="20577"/>
          <ac:graphicFrameMkLst>
            <pc:docMk/>
            <pc:sldMk cId="1655039066" sldId="271"/>
            <ac:graphicFrameMk id="2" creationId="{F094E688-6515-9815-BF4B-1059CEF1B1F6}"/>
          </ac:graphicFrameMkLst>
        </pc:graphicFrameChg>
      </pc:sldChg>
      <pc:sldChg chg="modSp mod">
        <pc:chgData name="J Foreman" userId="dbb7ba85-9375-44b7-97d7-ac21311ab39c" providerId="ADAL" clId="{E746BB77-D218-4552-A8FC-EACB8694B9CC}" dt="2026-07-17T16:09:53.512" v="4262" actId="20577"/>
        <pc:sldMkLst>
          <pc:docMk/>
          <pc:sldMk cId="1263486907" sldId="272"/>
        </pc:sldMkLst>
        <pc:graphicFrameChg chg="mod modGraphic">
          <ac:chgData name="J Foreman" userId="dbb7ba85-9375-44b7-97d7-ac21311ab39c" providerId="ADAL" clId="{E746BB77-D218-4552-A8FC-EACB8694B9CC}" dt="2026-07-17T16:09:53.512" v="4262" actId="20577"/>
          <ac:graphicFrameMkLst>
            <pc:docMk/>
            <pc:sldMk cId="1263486907" sldId="272"/>
            <ac:graphicFrameMk id="2" creationId="{49DC3219-B457-2767-3A43-739FED7A8C4E}"/>
          </ac:graphicFrameMkLst>
        </pc:graphicFrameChg>
      </pc:sldChg>
      <pc:sldChg chg="delSp modSp mod">
        <pc:chgData name="J Foreman" userId="dbb7ba85-9375-44b7-97d7-ac21311ab39c" providerId="ADAL" clId="{E746BB77-D218-4552-A8FC-EACB8694B9CC}" dt="2026-07-17T16:10:11.602" v="4263" actId="20577"/>
        <pc:sldMkLst>
          <pc:docMk/>
          <pc:sldMk cId="2070466118" sldId="273"/>
        </pc:sldMkLst>
        <pc:spChg chg="del mod">
          <ac:chgData name="J Foreman" userId="dbb7ba85-9375-44b7-97d7-ac21311ab39c" providerId="ADAL" clId="{E746BB77-D218-4552-A8FC-EACB8694B9CC}" dt="2026-07-17T15:19:15.555" v="4"/>
          <ac:spMkLst>
            <pc:docMk/>
            <pc:sldMk cId="2070466118" sldId="273"/>
            <ac:spMk id="6" creationId="{06D3BCB3-9898-8FE9-7C31-95AA52B74F02}"/>
          </ac:spMkLst>
        </pc:spChg>
        <pc:graphicFrameChg chg="modGraphic">
          <ac:chgData name="J Foreman" userId="dbb7ba85-9375-44b7-97d7-ac21311ab39c" providerId="ADAL" clId="{E746BB77-D218-4552-A8FC-EACB8694B9CC}" dt="2026-07-17T16:10:11.602" v="4263" actId="20577"/>
          <ac:graphicFrameMkLst>
            <pc:docMk/>
            <pc:sldMk cId="2070466118" sldId="273"/>
            <ac:graphicFrameMk id="2" creationId="{225C9E27-D120-FB0E-EDFD-E98BBC05173C}"/>
          </ac:graphicFrameMkLst>
        </pc:graphicFrameChg>
      </pc:sldChg>
      <pc:sldChg chg="modSp mod">
        <pc:chgData name="J Foreman" userId="dbb7ba85-9375-44b7-97d7-ac21311ab39c" providerId="ADAL" clId="{E746BB77-D218-4552-A8FC-EACB8694B9CC}" dt="2026-07-17T16:08:59.856" v="4163" actId="20577"/>
        <pc:sldMkLst>
          <pc:docMk/>
          <pc:sldMk cId="3120658537" sldId="274"/>
        </pc:sldMkLst>
        <pc:graphicFrameChg chg="mod modGraphic">
          <ac:chgData name="J Foreman" userId="dbb7ba85-9375-44b7-97d7-ac21311ab39c" providerId="ADAL" clId="{E746BB77-D218-4552-A8FC-EACB8694B9CC}" dt="2026-07-17T16:08:59.856" v="4163" actId="20577"/>
          <ac:graphicFrameMkLst>
            <pc:docMk/>
            <pc:sldMk cId="3120658537" sldId="274"/>
            <ac:graphicFrameMk id="2" creationId="{F06D8B73-1069-A20D-8F57-8B1AA064904F}"/>
          </ac:graphicFrameMkLst>
        </pc:graphicFrameChg>
      </pc:sldChg>
      <pc:sldChg chg="modSp mod">
        <pc:chgData name="J Foreman" userId="dbb7ba85-9375-44b7-97d7-ac21311ab39c" providerId="ADAL" clId="{E746BB77-D218-4552-A8FC-EACB8694B9CC}" dt="2026-07-17T16:04:02.070" v="3505" actId="20577"/>
        <pc:sldMkLst>
          <pc:docMk/>
          <pc:sldMk cId="3120658537" sldId="275"/>
        </pc:sldMkLst>
        <pc:graphicFrameChg chg="mod modGraphic">
          <ac:chgData name="J Foreman" userId="dbb7ba85-9375-44b7-97d7-ac21311ab39c" providerId="ADAL" clId="{E746BB77-D218-4552-A8FC-EACB8694B9CC}" dt="2026-07-17T16:04:02.070" v="3505" actId="20577"/>
          <ac:graphicFrameMkLst>
            <pc:docMk/>
            <pc:sldMk cId="3120658537" sldId="275"/>
            <ac:graphicFrameMk id="2" creationId="{F06D8B73-1069-A20D-8F57-8B1AA064904F}"/>
          </ac:graphicFrameMkLst>
        </pc:graphicFrameChg>
      </pc:sldChg>
      <pc:sldChg chg="modSp mod">
        <pc:chgData name="J Foreman" userId="dbb7ba85-9375-44b7-97d7-ac21311ab39c" providerId="ADAL" clId="{E746BB77-D218-4552-A8FC-EACB8694B9CC}" dt="2026-07-17T16:08:13.631" v="4135" actId="20577"/>
        <pc:sldMkLst>
          <pc:docMk/>
          <pc:sldMk cId="3120658537" sldId="276"/>
        </pc:sldMkLst>
        <pc:graphicFrameChg chg="mod modGraphic">
          <ac:chgData name="J Foreman" userId="dbb7ba85-9375-44b7-97d7-ac21311ab39c" providerId="ADAL" clId="{E746BB77-D218-4552-A8FC-EACB8694B9CC}" dt="2026-07-17T16:08:13.631" v="4135" actId="20577"/>
          <ac:graphicFrameMkLst>
            <pc:docMk/>
            <pc:sldMk cId="3120658537" sldId="276"/>
            <ac:graphicFrameMk id="2" creationId="{F06D8B73-1069-A20D-8F57-8B1AA064904F}"/>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8986" y="706933"/>
            <a:ext cx="5201841" cy="1503857"/>
          </a:xfrm>
        </p:spPr>
        <p:txBody>
          <a:bodyPr anchor="b"/>
          <a:lstStyle>
            <a:lvl1pPr algn="ctr">
              <a:defRPr sz="3779"/>
            </a:lvl1pPr>
          </a:lstStyle>
          <a:p>
            <a:r>
              <a:rPr lang="en-GB"/>
              <a:t>Click to edit Master title style</a:t>
            </a:r>
            <a:endParaRPr lang="en-US" dirty="0"/>
          </a:p>
        </p:txBody>
      </p:sp>
      <p:sp>
        <p:nvSpPr>
          <p:cNvPr id="3" name="Subtitle 2"/>
          <p:cNvSpPr>
            <a:spLocks noGrp="1"/>
          </p:cNvSpPr>
          <p:nvPr>
            <p:ph type="subTitle" idx="1"/>
          </p:nvPr>
        </p:nvSpPr>
        <p:spPr>
          <a:xfrm>
            <a:off x="764977" y="2268784"/>
            <a:ext cx="4589860" cy="1042900"/>
          </a:xfrm>
        </p:spPr>
        <p:txBody>
          <a:bodyPr/>
          <a:lstStyle>
            <a:lvl1pPr marL="0" indent="0" algn="ctr">
              <a:buNone/>
              <a:defRPr sz="1512"/>
            </a:lvl1pPr>
            <a:lvl2pPr marL="287990" indent="0" algn="ctr">
              <a:buNone/>
              <a:defRPr sz="1260"/>
            </a:lvl2pPr>
            <a:lvl3pPr marL="575981" indent="0" algn="ctr">
              <a:buNone/>
              <a:defRPr sz="1134"/>
            </a:lvl3pPr>
            <a:lvl4pPr marL="863971" indent="0" algn="ctr">
              <a:buNone/>
              <a:defRPr sz="1008"/>
            </a:lvl4pPr>
            <a:lvl5pPr marL="1151961" indent="0" algn="ctr">
              <a:buNone/>
              <a:defRPr sz="1008"/>
            </a:lvl5pPr>
            <a:lvl6pPr marL="1439951" indent="0" algn="ctr">
              <a:buNone/>
              <a:defRPr sz="1008"/>
            </a:lvl6pPr>
            <a:lvl7pPr marL="1727942" indent="0" algn="ctr">
              <a:buNone/>
              <a:defRPr sz="1008"/>
            </a:lvl7pPr>
            <a:lvl8pPr marL="2015932" indent="0" algn="ctr">
              <a:buNone/>
              <a:defRPr sz="1008"/>
            </a:lvl8pPr>
            <a:lvl9pPr marL="2303922" indent="0" algn="ctr">
              <a:buNone/>
              <a:defRPr sz="1008"/>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7/14/2026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403730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7/14/2026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3237110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7550" y="1076899"/>
            <a:ext cx="5278339" cy="1796828"/>
          </a:xfrm>
        </p:spPr>
        <p:txBody>
          <a:bodyPr anchor="b"/>
          <a:lstStyle>
            <a:lvl1pPr>
              <a:defRPr sz="3779"/>
            </a:lvl1pPr>
          </a:lstStyle>
          <a:p>
            <a:r>
              <a:rPr lang="en-GB"/>
              <a:t>Click to edit Master title style</a:t>
            </a:r>
            <a:endParaRPr lang="en-US" dirty="0"/>
          </a:p>
        </p:txBody>
      </p:sp>
      <p:sp>
        <p:nvSpPr>
          <p:cNvPr id="3" name="Text Placeholder 2"/>
          <p:cNvSpPr>
            <a:spLocks noGrp="1"/>
          </p:cNvSpPr>
          <p:nvPr>
            <p:ph type="body" idx="1"/>
          </p:nvPr>
        </p:nvSpPr>
        <p:spPr>
          <a:xfrm>
            <a:off x="417550" y="2890725"/>
            <a:ext cx="5278339" cy="944910"/>
          </a:xfrm>
        </p:spPr>
        <p:txBody>
          <a:bodyPr/>
          <a:lstStyle>
            <a:lvl1pPr marL="0" indent="0">
              <a:buNone/>
              <a:defRPr sz="1512">
                <a:solidFill>
                  <a:schemeClr val="tx1">
                    <a:tint val="82000"/>
                  </a:schemeClr>
                </a:solidFill>
              </a:defRPr>
            </a:lvl1pPr>
            <a:lvl2pPr marL="287990" indent="0">
              <a:buNone/>
              <a:defRPr sz="1260">
                <a:solidFill>
                  <a:schemeClr val="tx1">
                    <a:tint val="82000"/>
                  </a:schemeClr>
                </a:solidFill>
              </a:defRPr>
            </a:lvl2pPr>
            <a:lvl3pPr marL="575981" indent="0">
              <a:buNone/>
              <a:defRPr sz="1134">
                <a:solidFill>
                  <a:schemeClr val="tx1">
                    <a:tint val="82000"/>
                  </a:schemeClr>
                </a:solidFill>
              </a:defRPr>
            </a:lvl3pPr>
            <a:lvl4pPr marL="863971" indent="0">
              <a:buNone/>
              <a:defRPr sz="1008">
                <a:solidFill>
                  <a:schemeClr val="tx1">
                    <a:tint val="82000"/>
                  </a:schemeClr>
                </a:solidFill>
              </a:defRPr>
            </a:lvl4pPr>
            <a:lvl5pPr marL="1151961" indent="0">
              <a:buNone/>
              <a:defRPr sz="1008">
                <a:solidFill>
                  <a:schemeClr val="tx1">
                    <a:tint val="82000"/>
                  </a:schemeClr>
                </a:solidFill>
              </a:defRPr>
            </a:lvl5pPr>
            <a:lvl6pPr marL="1439951" indent="0">
              <a:buNone/>
              <a:defRPr sz="1008">
                <a:solidFill>
                  <a:schemeClr val="tx1">
                    <a:tint val="82000"/>
                  </a:schemeClr>
                </a:solidFill>
              </a:defRPr>
            </a:lvl6pPr>
            <a:lvl7pPr marL="1727942" indent="0">
              <a:buNone/>
              <a:defRPr sz="1008">
                <a:solidFill>
                  <a:schemeClr val="tx1">
                    <a:tint val="82000"/>
                  </a:schemeClr>
                </a:solidFill>
              </a:defRPr>
            </a:lvl7pPr>
            <a:lvl8pPr marL="2015932" indent="0">
              <a:buNone/>
              <a:defRPr sz="1008">
                <a:solidFill>
                  <a:schemeClr val="tx1">
                    <a:tint val="82000"/>
                  </a:schemeClr>
                </a:solidFill>
              </a:defRPr>
            </a:lvl8pPr>
            <a:lvl9pPr marL="2303922" indent="0">
              <a:buNone/>
              <a:defRPr sz="1008">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0188584-4114-2146-872C-B3F5720A8DA5}" type="datetimeFigureOut">
              <a:rPr lang="en-US" smtClean="0"/>
              <a:t>7/14/2026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46695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20737"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098155"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0188584-4114-2146-872C-B3F5720A8DA5}" type="datetimeFigureOut">
              <a:rPr lang="en-US" smtClean="0"/>
              <a:t>7/14/2026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22766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1534" y="229979"/>
            <a:ext cx="5278339" cy="834921"/>
          </a:xfrm>
        </p:spPr>
        <p:txBody>
          <a:bodyPr/>
          <a:lstStyle/>
          <a:p>
            <a:r>
              <a:rPr lang="en-GB"/>
              <a:t>Click to edit Master title style</a:t>
            </a:r>
            <a:endParaRPr lang="en-US" dirty="0"/>
          </a:p>
        </p:txBody>
      </p:sp>
      <p:sp>
        <p:nvSpPr>
          <p:cNvPr id="3" name="Text Placeholder 2"/>
          <p:cNvSpPr>
            <a:spLocks noGrp="1"/>
          </p:cNvSpPr>
          <p:nvPr>
            <p:ph type="body" idx="1"/>
          </p:nvPr>
        </p:nvSpPr>
        <p:spPr>
          <a:xfrm>
            <a:off x="421535" y="1058899"/>
            <a:ext cx="2588967"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4" name="Content Placeholder 3"/>
          <p:cNvSpPr>
            <a:spLocks noGrp="1"/>
          </p:cNvSpPr>
          <p:nvPr>
            <p:ph sz="half" idx="2"/>
          </p:nvPr>
        </p:nvSpPr>
        <p:spPr>
          <a:xfrm>
            <a:off x="421535" y="1577849"/>
            <a:ext cx="2588967"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098155" y="1058899"/>
            <a:ext cx="2601718"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6" name="Content Placeholder 5"/>
          <p:cNvSpPr>
            <a:spLocks noGrp="1"/>
          </p:cNvSpPr>
          <p:nvPr>
            <p:ph sz="quarter" idx="4"/>
          </p:nvPr>
        </p:nvSpPr>
        <p:spPr>
          <a:xfrm>
            <a:off x="3098155" y="1577849"/>
            <a:ext cx="2601718"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0188584-4114-2146-872C-B3F5720A8DA5}" type="datetimeFigureOut">
              <a:rPr lang="en-US" smtClean="0"/>
              <a:t>7/14/2026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80908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0188584-4114-2146-872C-B3F5720A8DA5}" type="datetimeFigureOut">
              <a:rPr lang="en-US" smtClean="0"/>
              <a:t>7/14/2026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74040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88584-4114-2146-872C-B3F5720A8DA5}" type="datetimeFigureOut">
              <a:rPr lang="en-US" smtClean="0"/>
              <a:t>7/14/2026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6572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dirty="0"/>
          </a:p>
        </p:txBody>
      </p:sp>
      <p:sp>
        <p:nvSpPr>
          <p:cNvPr id="3" name="Content Placeholder 2"/>
          <p:cNvSpPr>
            <a:spLocks noGrp="1"/>
          </p:cNvSpPr>
          <p:nvPr>
            <p:ph idx="1"/>
          </p:nvPr>
        </p:nvSpPr>
        <p:spPr>
          <a:xfrm>
            <a:off x="2601718" y="621942"/>
            <a:ext cx="3098155" cy="3069707"/>
          </a:xfrm>
        </p:spPr>
        <p:txBody>
          <a:bodyPr/>
          <a:lstStyle>
            <a:lvl1pPr>
              <a:defRPr sz="2016"/>
            </a:lvl1pPr>
            <a:lvl2pPr>
              <a:defRPr sz="1764"/>
            </a:lvl2pPr>
            <a:lvl3pPr>
              <a:defRPr sz="1512"/>
            </a:lvl3pPr>
            <a:lvl4pPr>
              <a:defRPr sz="1260"/>
            </a:lvl4pPr>
            <a:lvl5pPr>
              <a:defRPr sz="1260"/>
            </a:lvl5pPr>
            <a:lvl6pPr>
              <a:defRPr sz="1260"/>
            </a:lvl6pPr>
            <a:lvl7pPr>
              <a:defRPr sz="1260"/>
            </a:lvl7pPr>
            <a:lvl8pPr>
              <a:defRPr sz="1260"/>
            </a:lvl8pPr>
            <a:lvl9pPr>
              <a:defRPr sz="126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7/14/2026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75269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dirty="0"/>
          </a:p>
        </p:txBody>
      </p:sp>
      <p:sp>
        <p:nvSpPr>
          <p:cNvPr id="3" name="Picture Placeholder 2"/>
          <p:cNvSpPr>
            <a:spLocks noGrp="1" noChangeAspect="1"/>
          </p:cNvSpPr>
          <p:nvPr>
            <p:ph type="pic" idx="1"/>
          </p:nvPr>
        </p:nvSpPr>
        <p:spPr>
          <a:xfrm>
            <a:off x="2601718" y="621942"/>
            <a:ext cx="3098155" cy="3069707"/>
          </a:xfrm>
        </p:spPr>
        <p:txBody>
          <a:bodyPr anchor="t"/>
          <a:lstStyle>
            <a:lvl1pPr marL="0" indent="0">
              <a:buNone/>
              <a:defRPr sz="2016"/>
            </a:lvl1pPr>
            <a:lvl2pPr marL="287990" indent="0">
              <a:buNone/>
              <a:defRPr sz="1764"/>
            </a:lvl2pPr>
            <a:lvl3pPr marL="575981" indent="0">
              <a:buNone/>
              <a:defRPr sz="1512"/>
            </a:lvl3pPr>
            <a:lvl4pPr marL="863971" indent="0">
              <a:buNone/>
              <a:defRPr sz="1260"/>
            </a:lvl4pPr>
            <a:lvl5pPr marL="1151961" indent="0">
              <a:buNone/>
              <a:defRPr sz="1260"/>
            </a:lvl5pPr>
            <a:lvl6pPr marL="1439951" indent="0">
              <a:buNone/>
              <a:defRPr sz="1260"/>
            </a:lvl6pPr>
            <a:lvl7pPr marL="1727942" indent="0">
              <a:buNone/>
              <a:defRPr sz="1260"/>
            </a:lvl7pPr>
            <a:lvl8pPr marL="2015932" indent="0">
              <a:buNone/>
              <a:defRPr sz="1260"/>
            </a:lvl8pPr>
            <a:lvl9pPr marL="2303922" indent="0">
              <a:buNone/>
              <a:defRPr sz="1260"/>
            </a:lvl9pPr>
          </a:lstStyle>
          <a:p>
            <a:r>
              <a:rPr lang="en-GB"/>
              <a:t>Click icon to add picture</a:t>
            </a:r>
            <a:endParaRPr lang="en-US" dirty="0"/>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7/14/2026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3091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7/14/2026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012371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379491" y="229978"/>
            <a:ext cx="1319585" cy="366065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20738" y="229978"/>
            <a:ext cx="3882256" cy="36606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7/14/2026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482345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0737" y="229979"/>
            <a:ext cx="5278339" cy="834921"/>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20737" y="1149890"/>
            <a:ext cx="5278339" cy="27407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20737" y="4003619"/>
            <a:ext cx="1376958" cy="229978"/>
          </a:xfrm>
          <a:prstGeom prst="rect">
            <a:avLst/>
          </a:prstGeom>
        </p:spPr>
        <p:txBody>
          <a:bodyPr vert="horz" lIns="91440" tIns="45720" rIns="91440" bIns="45720" rtlCol="0" anchor="ctr"/>
          <a:lstStyle>
            <a:lvl1pPr algn="l">
              <a:defRPr sz="756">
                <a:solidFill>
                  <a:schemeClr val="tx1">
                    <a:tint val="82000"/>
                  </a:schemeClr>
                </a:solidFill>
              </a:defRPr>
            </a:lvl1pPr>
          </a:lstStyle>
          <a:p>
            <a:fld id="{40188584-4114-2146-872C-B3F5720A8DA5}" type="datetimeFigureOut">
              <a:rPr lang="en-US" smtClean="0"/>
              <a:t>7/14/2026</a:t>
            </a:fld>
            <a:endParaRPr lang="en-US"/>
          </a:p>
        </p:txBody>
      </p:sp>
      <p:sp>
        <p:nvSpPr>
          <p:cNvPr id="5" name="Footer Placeholder 4"/>
          <p:cNvSpPr>
            <a:spLocks noGrp="1"/>
          </p:cNvSpPr>
          <p:nvPr>
            <p:ph type="ftr" sz="quarter" idx="3"/>
          </p:nvPr>
        </p:nvSpPr>
        <p:spPr>
          <a:xfrm>
            <a:off x="2027188" y="4003619"/>
            <a:ext cx="2065437" cy="229978"/>
          </a:xfrm>
          <a:prstGeom prst="rect">
            <a:avLst/>
          </a:prstGeom>
        </p:spPr>
        <p:txBody>
          <a:bodyPr vert="horz" lIns="91440" tIns="45720" rIns="91440" bIns="45720" rtlCol="0" anchor="ctr"/>
          <a:lstStyle>
            <a:lvl1pPr algn="ctr">
              <a:defRPr sz="756">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322118" y="4003619"/>
            <a:ext cx="1376958" cy="229978"/>
          </a:xfrm>
          <a:prstGeom prst="rect">
            <a:avLst/>
          </a:prstGeom>
        </p:spPr>
        <p:txBody>
          <a:bodyPr vert="horz" lIns="91440" tIns="45720" rIns="91440" bIns="45720" rtlCol="0" anchor="ctr"/>
          <a:lstStyle>
            <a:lvl1pPr algn="r">
              <a:defRPr sz="756">
                <a:solidFill>
                  <a:schemeClr val="tx1">
                    <a:tint val="82000"/>
                  </a:schemeClr>
                </a:solidFill>
              </a:defRPr>
            </a:lvl1pPr>
          </a:lstStyle>
          <a:p>
            <a:fld id="{2690A8C1-0D60-A440-BB24-01B9C05B32CA}" type="slidenum">
              <a:rPr lang="en-US" smtClean="0"/>
              <a:t>‹#›</a:t>
            </a:fld>
            <a:endParaRPr lang="en-US"/>
          </a:p>
        </p:txBody>
      </p:sp>
    </p:spTree>
    <p:extLst>
      <p:ext uri="{BB962C8B-B14F-4D97-AF65-F5344CB8AC3E}">
        <p14:creationId xmlns:p14="http://schemas.microsoft.com/office/powerpoint/2010/main" val="3539244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75981" rtl="0" eaLnBrk="1" latinLnBrk="0" hangingPunct="1">
        <a:lnSpc>
          <a:spcPct val="90000"/>
        </a:lnSpc>
        <a:spcBef>
          <a:spcPct val="0"/>
        </a:spcBef>
        <a:buNone/>
        <a:defRPr sz="2772" kern="1200">
          <a:solidFill>
            <a:schemeClr val="tx1"/>
          </a:solidFill>
          <a:latin typeface="+mj-lt"/>
          <a:ea typeface="+mj-ea"/>
          <a:cs typeface="+mj-cs"/>
        </a:defRPr>
      </a:lvl1pPr>
    </p:titleStyle>
    <p:bodyStyle>
      <a:lvl1pPr marL="143995" indent="-143995" algn="l" defTabSz="575981" rtl="0" eaLnBrk="1" latinLnBrk="0" hangingPunct="1">
        <a:lnSpc>
          <a:spcPct val="90000"/>
        </a:lnSpc>
        <a:spcBef>
          <a:spcPts val="630"/>
        </a:spcBef>
        <a:buFont typeface="Arial" panose="020B0604020202020204" pitchFamily="34" charset="0"/>
        <a:buChar char="•"/>
        <a:defRPr sz="1764" kern="1200">
          <a:solidFill>
            <a:schemeClr val="tx1"/>
          </a:solidFill>
          <a:latin typeface="+mn-lt"/>
          <a:ea typeface="+mn-ea"/>
          <a:cs typeface="+mn-cs"/>
        </a:defRPr>
      </a:lvl1pPr>
      <a:lvl2pPr marL="431985" indent="-143995" algn="l" defTabSz="575981" rtl="0" eaLnBrk="1" latinLnBrk="0" hangingPunct="1">
        <a:lnSpc>
          <a:spcPct val="90000"/>
        </a:lnSpc>
        <a:spcBef>
          <a:spcPts val="315"/>
        </a:spcBef>
        <a:buFont typeface="Arial" panose="020B0604020202020204" pitchFamily="34" charset="0"/>
        <a:buChar char="•"/>
        <a:defRPr sz="1512" kern="1200">
          <a:solidFill>
            <a:schemeClr val="tx1"/>
          </a:solidFill>
          <a:latin typeface="+mn-lt"/>
          <a:ea typeface="+mn-ea"/>
          <a:cs typeface="+mn-cs"/>
        </a:defRPr>
      </a:lvl2pPr>
      <a:lvl3pPr marL="719976" indent="-143995" algn="l" defTabSz="575981" rtl="0" eaLnBrk="1" latinLnBrk="0" hangingPunct="1">
        <a:lnSpc>
          <a:spcPct val="90000"/>
        </a:lnSpc>
        <a:spcBef>
          <a:spcPts val="315"/>
        </a:spcBef>
        <a:buFont typeface="Arial" panose="020B0604020202020204" pitchFamily="34" charset="0"/>
        <a:buChar char="•"/>
        <a:defRPr sz="1260" kern="1200">
          <a:solidFill>
            <a:schemeClr val="tx1"/>
          </a:solidFill>
          <a:latin typeface="+mn-lt"/>
          <a:ea typeface="+mn-ea"/>
          <a:cs typeface="+mn-cs"/>
        </a:defRPr>
      </a:lvl3pPr>
      <a:lvl4pPr marL="100796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4pPr>
      <a:lvl5pPr marL="129595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5pPr>
      <a:lvl6pPr marL="158394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6pPr>
      <a:lvl7pPr marL="187193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7pPr>
      <a:lvl8pPr marL="215992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8pPr>
      <a:lvl9pPr marL="244791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9pPr>
    </p:bodyStyle>
    <p:otherStyle>
      <a:defPPr>
        <a:defRPr lang="en-US"/>
      </a:defPPr>
      <a:lvl1pPr marL="0" algn="l" defTabSz="575981" rtl="0" eaLnBrk="1" latinLnBrk="0" hangingPunct="1">
        <a:defRPr sz="1134" kern="1200">
          <a:solidFill>
            <a:schemeClr val="tx1"/>
          </a:solidFill>
          <a:latin typeface="+mn-lt"/>
          <a:ea typeface="+mn-ea"/>
          <a:cs typeface="+mn-cs"/>
        </a:defRPr>
      </a:lvl1pPr>
      <a:lvl2pPr marL="287990" algn="l" defTabSz="575981" rtl="0" eaLnBrk="1" latinLnBrk="0" hangingPunct="1">
        <a:defRPr sz="1134" kern="1200">
          <a:solidFill>
            <a:schemeClr val="tx1"/>
          </a:solidFill>
          <a:latin typeface="+mn-lt"/>
          <a:ea typeface="+mn-ea"/>
          <a:cs typeface="+mn-cs"/>
        </a:defRPr>
      </a:lvl2pPr>
      <a:lvl3pPr marL="575981" algn="l" defTabSz="575981" rtl="0" eaLnBrk="1" latinLnBrk="0" hangingPunct="1">
        <a:defRPr sz="1134" kern="1200">
          <a:solidFill>
            <a:schemeClr val="tx1"/>
          </a:solidFill>
          <a:latin typeface="+mn-lt"/>
          <a:ea typeface="+mn-ea"/>
          <a:cs typeface="+mn-cs"/>
        </a:defRPr>
      </a:lvl3pPr>
      <a:lvl4pPr marL="863971" algn="l" defTabSz="575981" rtl="0" eaLnBrk="1" latinLnBrk="0" hangingPunct="1">
        <a:defRPr sz="1134" kern="1200">
          <a:solidFill>
            <a:schemeClr val="tx1"/>
          </a:solidFill>
          <a:latin typeface="+mn-lt"/>
          <a:ea typeface="+mn-ea"/>
          <a:cs typeface="+mn-cs"/>
        </a:defRPr>
      </a:lvl4pPr>
      <a:lvl5pPr marL="1151961" algn="l" defTabSz="575981" rtl="0" eaLnBrk="1" latinLnBrk="0" hangingPunct="1">
        <a:defRPr sz="1134" kern="1200">
          <a:solidFill>
            <a:schemeClr val="tx1"/>
          </a:solidFill>
          <a:latin typeface="+mn-lt"/>
          <a:ea typeface="+mn-ea"/>
          <a:cs typeface="+mn-cs"/>
        </a:defRPr>
      </a:lvl5pPr>
      <a:lvl6pPr marL="1439951" algn="l" defTabSz="575981" rtl="0" eaLnBrk="1" latinLnBrk="0" hangingPunct="1">
        <a:defRPr sz="1134" kern="1200">
          <a:solidFill>
            <a:schemeClr val="tx1"/>
          </a:solidFill>
          <a:latin typeface="+mn-lt"/>
          <a:ea typeface="+mn-ea"/>
          <a:cs typeface="+mn-cs"/>
        </a:defRPr>
      </a:lvl6pPr>
      <a:lvl7pPr marL="1727942" algn="l" defTabSz="575981" rtl="0" eaLnBrk="1" latinLnBrk="0" hangingPunct="1">
        <a:defRPr sz="1134" kern="1200">
          <a:solidFill>
            <a:schemeClr val="tx1"/>
          </a:solidFill>
          <a:latin typeface="+mn-lt"/>
          <a:ea typeface="+mn-ea"/>
          <a:cs typeface="+mn-cs"/>
        </a:defRPr>
      </a:lvl7pPr>
      <a:lvl8pPr marL="2015932" algn="l" defTabSz="575981" rtl="0" eaLnBrk="1" latinLnBrk="0" hangingPunct="1">
        <a:defRPr sz="1134" kern="1200">
          <a:solidFill>
            <a:schemeClr val="tx1"/>
          </a:solidFill>
          <a:latin typeface="+mn-lt"/>
          <a:ea typeface="+mn-ea"/>
          <a:cs typeface="+mn-cs"/>
        </a:defRPr>
      </a:lvl8pPr>
      <a:lvl9pPr marL="2303922" algn="l" defTabSz="575981" rtl="0" eaLnBrk="1" latinLnBrk="0" hangingPunct="1">
        <a:defRPr sz="113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gov.uk/guidance/complete-the-pe-and-sport-premium-expenditure-reporting-return?utm_source=chatgpt.com"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hyperlink" Target="https://www.gov.uk/government/publications/pe-and-sport-premium-conditions-of-grant-2024-to-2025?utm_source=chatgpt.com" TargetMode="External"/><Relationship Id="rId4" Type="http://schemas.openxmlformats.org/officeDocument/2006/relationships/hyperlink" Target="https://www.gov.uk/guidance/pe-and-sport-premium-for-primary-schools"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age of children playing basketball  AI-generated content may be incorrect.">
            <a:extLst>
              <a:ext uri="{FF2B5EF4-FFF2-40B4-BE49-F238E27FC236}">
                <a16:creationId xmlns:a16="http://schemas.microsoft.com/office/drawing/2014/main" id="{652499ED-E288-CEDF-2747-6811C7508FA6}"/>
              </a:ext>
            </a:extLst>
          </p:cNvPr>
          <p:cNvPicPr>
            <a:picLocks noChangeAspect="1"/>
          </p:cNvPicPr>
          <p:nvPr/>
        </p:nvPicPr>
        <p:blipFill>
          <a:blip r:embed="rId2"/>
          <a:stretch>
            <a:fillRect/>
          </a:stretch>
        </p:blipFill>
        <p:spPr>
          <a:xfrm>
            <a:off x="4333" y="0"/>
            <a:ext cx="6111146" cy="4319588"/>
          </a:xfrm>
          <a:prstGeom prst="rect">
            <a:avLst/>
          </a:prstGeom>
        </p:spPr>
      </p:pic>
    </p:spTree>
    <p:extLst>
      <p:ext uri="{BB962C8B-B14F-4D97-AF65-F5344CB8AC3E}">
        <p14:creationId xmlns:p14="http://schemas.microsoft.com/office/powerpoint/2010/main" val="1545357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66DBE-18A7-A19C-92D3-CC996F629742}"/>
            </a:ext>
          </a:extLst>
        </p:cNvPr>
        <p:cNvGrpSpPr/>
        <p:nvPr/>
      </p:nvGrpSpPr>
      <p:grpSpPr>
        <a:xfrm>
          <a:off x="0" y="0"/>
          <a:ext cx="0" cy="0"/>
          <a:chOff x="0" y="0"/>
          <a:chExt cx="0" cy="0"/>
        </a:xfrm>
      </p:grpSpPr>
      <p:pic>
        <p:nvPicPr>
          <p:cNvPr id="3" name="Picture 2" descr="A screenshot of a computer  AI-generated content may be incorrect.">
            <a:extLst>
              <a:ext uri="{FF2B5EF4-FFF2-40B4-BE49-F238E27FC236}">
                <a16:creationId xmlns:a16="http://schemas.microsoft.com/office/drawing/2014/main" id="{7CAAD77C-C201-D385-6F94-B57DFA3AC955}"/>
              </a:ext>
            </a:extLst>
          </p:cNvPr>
          <p:cNvPicPr>
            <a:picLocks noChangeAspect="1"/>
          </p:cNvPicPr>
          <p:nvPr/>
        </p:nvPicPr>
        <p:blipFill>
          <a:blip r:embed="rId2"/>
          <a:stretch>
            <a:fillRect/>
          </a:stretch>
        </p:blipFill>
        <p:spPr>
          <a:xfrm>
            <a:off x="0" y="-2948"/>
            <a:ext cx="6154057" cy="4325484"/>
          </a:xfrm>
          <a:prstGeom prst="rect">
            <a:avLst/>
          </a:prstGeom>
        </p:spPr>
      </p:pic>
      <p:sp>
        <p:nvSpPr>
          <p:cNvPr id="2" name="TextBox 1">
            <a:extLst>
              <a:ext uri="{FF2B5EF4-FFF2-40B4-BE49-F238E27FC236}">
                <a16:creationId xmlns:a16="http://schemas.microsoft.com/office/drawing/2014/main" id="{D74AD989-60DA-E3F8-4931-F4AB2DA34FC1}"/>
              </a:ext>
            </a:extLst>
          </p:cNvPr>
          <p:cNvSpPr txBox="1"/>
          <p:nvPr/>
        </p:nvSpPr>
        <p:spPr>
          <a:xfrm>
            <a:off x="241825" y="211597"/>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PE and sport premium monitoring and tracking form</a:t>
            </a:r>
            <a:r>
              <a:rPr lang="en-GB" sz="1200" b="1" dirty="0">
                <a:latin typeface="Calibri" panose="020F0502020204030204" pitchFamily="34" charset="0"/>
                <a:cs typeface="Calibri" panose="020F0502020204030204" pitchFamily="34" charset="0"/>
              </a:rPr>
              <a:t> </a:t>
            </a:r>
            <a:endParaRPr lang="en-US" sz="1200" b="1" dirty="0">
              <a:latin typeface="Calibri" panose="020F0502020204030204" pitchFamily="34" charset="0"/>
              <a:cs typeface="Calibri" panose="020F0502020204030204" pitchFamily="34" charset="0"/>
            </a:endParaRPr>
          </a:p>
        </p:txBody>
      </p:sp>
      <p:sp>
        <p:nvSpPr>
          <p:cNvPr id="6" name="Text Box 2">
            <a:extLst>
              <a:ext uri="{FF2B5EF4-FFF2-40B4-BE49-F238E27FC236}">
                <a16:creationId xmlns:a16="http://schemas.microsoft.com/office/drawing/2014/main" id="{E75BBE26-0E13-8E2A-5BAF-A450B00A85BD}"/>
              </a:ext>
            </a:extLst>
          </p:cNvPr>
          <p:cNvSpPr txBox="1">
            <a:spLocks noChangeArrowheads="1"/>
          </p:cNvSpPr>
          <p:nvPr/>
        </p:nvSpPr>
        <p:spPr bwMode="auto">
          <a:xfrm>
            <a:off x="241825" y="663646"/>
            <a:ext cx="5695149" cy="3424476"/>
          </a:xfrm>
          <a:prstGeom prst="rect">
            <a:avLst/>
          </a:prstGeom>
          <a:solidFill>
            <a:srgbClr val="FFFFFF"/>
          </a:solidFill>
          <a:ln w="9525">
            <a:solidFill>
              <a:schemeClr val="bg1"/>
            </a:solidFill>
            <a:miter lim="800000"/>
            <a:headEnd/>
            <a:tailEnd/>
          </a:ln>
        </p:spPr>
        <p:txBody>
          <a:bodyPr rot="0" vert="horz" wrap="square" lIns="91440" tIns="45720" rIns="91440" bIns="45720" anchor="t" anchorCtr="0">
            <a:noAutofit/>
          </a:bodyPr>
          <a:lstStyle/>
          <a:p>
            <a:pPr marL="171450" marR="419100" lvl="0" indent="-171450">
              <a:lnSpc>
                <a:spcPct val="124000"/>
              </a:lnSpc>
              <a:buFont typeface="Arial" panose="020B0604020202020204" pitchFamily="34" charset="0"/>
              <a:buChar char="•"/>
            </a:pPr>
            <a:r>
              <a:rPr lang="en-US" sz="850" dirty="0">
                <a:effectLst/>
                <a:latin typeface="Calibri" panose="020F0502020204030204" pitchFamily="34" charset="0"/>
                <a:ea typeface="Calibri" panose="020F0502020204030204" pitchFamily="34" charset="0"/>
                <a:cs typeface="Calibri" panose="020F0502020204030204" pitchFamily="34" charset="0"/>
              </a:rPr>
              <a:t>It is intended that this template should be used as preparation for the completion of the statutory DfE PE and sport premium digital expenditure</a:t>
            </a:r>
            <a:r>
              <a:rPr lang="en-US" sz="850" spc="-55"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reporting return.</a:t>
            </a:r>
            <a:r>
              <a:rPr lang="en-US" sz="850" spc="-55"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You</a:t>
            </a:r>
            <a:r>
              <a:rPr lang="en-US" sz="850" spc="-55"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can</a:t>
            </a:r>
            <a:r>
              <a:rPr lang="en-US" sz="850" spc="-55"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upload</a:t>
            </a:r>
            <a:r>
              <a:rPr lang="en-US" sz="850" spc="-55"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data</a:t>
            </a:r>
            <a:r>
              <a:rPr lang="en-US" sz="850" spc="-55"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(including</a:t>
            </a:r>
            <a:r>
              <a:rPr lang="en-US" sz="850" spc="-55"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swimming) from this template onto this platform once it becomes accessible. </a:t>
            </a:r>
            <a:endParaRPr lang="en-GB" sz="850" dirty="0">
              <a:latin typeface="Calibri" panose="020F0502020204030204" pitchFamily="34" charset="0"/>
              <a:ea typeface="Calibri" panose="020F0502020204030204" pitchFamily="34" charset="0"/>
              <a:cs typeface="Calibri" panose="020F0502020204030204" pitchFamily="34" charset="0"/>
            </a:endParaRPr>
          </a:p>
          <a:p>
            <a:pPr marL="171450" marR="419100" lvl="0" indent="-171450">
              <a:lnSpc>
                <a:spcPct val="124000"/>
              </a:lnSpc>
              <a:buFont typeface="Arial" panose="020B0604020202020204" pitchFamily="34" charset="0"/>
              <a:buChar char="•"/>
            </a:pPr>
            <a:r>
              <a:rPr lang="en-US" sz="850" dirty="0">
                <a:effectLst/>
                <a:latin typeface="Calibri" panose="020F0502020204030204" pitchFamily="34" charset="0"/>
                <a:ea typeface="Calibri" panose="020F0502020204030204" pitchFamily="34" charset="0"/>
                <a:cs typeface="Calibri" panose="020F0502020204030204" pitchFamily="34" charset="0"/>
              </a:rPr>
              <a:t>The template is a working document that you can amend and update during the year.</a:t>
            </a:r>
            <a:endParaRPr lang="en-GB" sz="850" dirty="0">
              <a:latin typeface="Calibri" panose="020F0502020204030204" pitchFamily="34" charset="0"/>
              <a:ea typeface="Calibri" panose="020F0502020204030204" pitchFamily="34" charset="0"/>
              <a:cs typeface="Calibri" panose="020F0502020204030204" pitchFamily="34" charset="0"/>
            </a:endParaRPr>
          </a:p>
          <a:p>
            <a:pPr marL="171450" marR="419100" lvl="0" indent="-171450">
              <a:lnSpc>
                <a:spcPct val="124000"/>
              </a:lnSpc>
              <a:buFont typeface="Arial" panose="020B0604020202020204" pitchFamily="34" charset="0"/>
              <a:buChar char="•"/>
            </a:pPr>
            <a:r>
              <a:rPr lang="en-US" sz="850" dirty="0">
                <a:effectLst/>
                <a:latin typeface="Calibri" panose="020F0502020204030204" pitchFamily="34" charset="0"/>
                <a:ea typeface="Calibri" panose="020F0502020204030204" pitchFamily="34" charset="0"/>
                <a:cs typeface="Calibri" panose="020F0502020204030204" pitchFamily="34" charset="0"/>
              </a:rPr>
              <a:t>Before</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you</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decide</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how</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you</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are</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going</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to</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use</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the</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funding</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for</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this</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academic</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year</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you</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should</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reflect</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and evaluate the impact of your use of you PE and sport premium funding in 2024/25.</a:t>
            </a:r>
            <a:endParaRPr lang="en-GB" sz="850" dirty="0">
              <a:latin typeface="Calibri" panose="020F0502020204030204" pitchFamily="34" charset="0"/>
              <a:ea typeface="Calibri" panose="020F0502020204030204" pitchFamily="34" charset="0"/>
              <a:cs typeface="Calibri" panose="020F0502020204030204" pitchFamily="34" charset="0"/>
            </a:endParaRPr>
          </a:p>
          <a:p>
            <a:pPr marL="171450" marR="419100" lvl="0" indent="-171450">
              <a:lnSpc>
                <a:spcPct val="124000"/>
              </a:lnSpc>
              <a:buFont typeface="Arial" panose="020B0604020202020204" pitchFamily="34" charset="0"/>
              <a:buChar char="•"/>
            </a:pPr>
            <a:r>
              <a:rPr lang="en-US" sz="850" dirty="0">
                <a:effectLst/>
                <a:latin typeface="Calibri" panose="020F0502020204030204" pitchFamily="34" charset="0"/>
                <a:ea typeface="Calibri" panose="020F0502020204030204" pitchFamily="34" charset="0"/>
                <a:cs typeface="Calibri" panose="020F0502020204030204" pitchFamily="34" charset="0"/>
              </a:rPr>
              <a:t>You should use</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your</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evaluation</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of</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last</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year’s</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funding</a:t>
            </a:r>
            <a:r>
              <a:rPr lang="en-US" sz="850" spc="-30" dirty="0">
                <a:effectLst/>
                <a:latin typeface="Calibri" panose="020F0502020204030204" pitchFamily="34" charset="0"/>
                <a:ea typeface="Calibri" panose="020F0502020204030204" pitchFamily="34" charset="0"/>
                <a:cs typeface="Calibri" panose="020F0502020204030204" pitchFamily="34" charset="0"/>
              </a:rPr>
              <a:t> to help </a:t>
            </a:r>
            <a:r>
              <a:rPr lang="en-US" sz="850" dirty="0">
                <a:effectLst/>
                <a:latin typeface="Calibri" panose="020F0502020204030204" pitchFamily="34" charset="0"/>
                <a:ea typeface="Calibri" panose="020F0502020204030204" pitchFamily="34" charset="0"/>
                <a:cs typeface="Calibri" panose="020F0502020204030204" pitchFamily="34" charset="0"/>
              </a:rPr>
              <a:t>you</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decide</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what</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to</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do</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this</a:t>
            </a:r>
            <a:r>
              <a:rPr lang="en-US" sz="850" spc="-30" dirty="0">
                <a:effectLst/>
                <a:latin typeface="Calibri" panose="020F0502020204030204" pitchFamily="34" charset="0"/>
                <a:ea typeface="Calibri" panose="020F0502020204030204" pitchFamily="34" charset="0"/>
                <a:cs typeface="Calibri" panose="020F0502020204030204" pitchFamily="34" charset="0"/>
              </a:rPr>
              <a:t> </a:t>
            </a:r>
            <a:r>
              <a:rPr lang="en-US" sz="850" dirty="0">
                <a:effectLst/>
                <a:latin typeface="Calibri" panose="020F0502020204030204" pitchFamily="34" charset="0"/>
                <a:ea typeface="Calibri" panose="020F0502020204030204" pitchFamily="34" charset="0"/>
                <a:cs typeface="Calibri" panose="020F0502020204030204" pitchFamily="34" charset="0"/>
              </a:rPr>
              <a:t>academic year, how you will do it, and what impact you expect it to have. </a:t>
            </a:r>
          </a:p>
          <a:p>
            <a:pPr marL="171450" marR="419100" lvl="0" indent="-171450">
              <a:lnSpc>
                <a:spcPct val="124000"/>
              </a:lnSpc>
              <a:buFont typeface="Arial" panose="020B0604020202020204" pitchFamily="34" charset="0"/>
              <a:buChar char="•"/>
            </a:pPr>
            <a:r>
              <a:rPr lang="en-US" sz="850" dirty="0">
                <a:effectLst/>
                <a:latin typeface="Calibri" panose="020F0502020204030204" pitchFamily="34" charset="0"/>
                <a:ea typeface="Calibri" panose="020F0502020204030204" pitchFamily="34" charset="0"/>
                <a:cs typeface="Calibri" panose="020F0502020204030204" pitchFamily="34" charset="0"/>
              </a:rPr>
              <a:t>All spending of the funding must conform with the terms outlined in the conditions of grant </a:t>
            </a:r>
            <a:endParaRPr lang="en-GB" sz="850" dirty="0">
              <a:latin typeface="Calibri" panose="020F0502020204030204" pitchFamily="34" charset="0"/>
              <a:ea typeface="Calibri" panose="020F0502020204030204" pitchFamily="34" charset="0"/>
              <a:cs typeface="Calibri" panose="020F0502020204030204" pitchFamily="34" charset="0"/>
            </a:endParaRPr>
          </a:p>
          <a:p>
            <a:pPr marL="171450" marR="419100" lvl="0" indent="-171450">
              <a:lnSpc>
                <a:spcPct val="124000"/>
              </a:lnSpc>
              <a:buFont typeface="Arial" panose="020B0604020202020204" pitchFamily="34" charset="0"/>
              <a:buChar char="•"/>
            </a:pPr>
            <a:r>
              <a:rPr lang="en-US" sz="850" dirty="0">
                <a:effectLst/>
                <a:latin typeface="Calibri" panose="020F0502020204030204" pitchFamily="34" charset="0"/>
                <a:ea typeface="Calibri" panose="020F0502020204030204" pitchFamily="34" charset="0"/>
                <a:cs typeface="Calibri" panose="020F0502020204030204" pitchFamily="34" charset="0"/>
              </a:rPr>
              <a:t>The summative digital expenditure reporting from June 2026 will continue to include swimming and water safety information. PE and sport premium funding can be used to provide top-up lessons, where necessary, to ensure pupils meet national curriculum swimming requirements</a:t>
            </a:r>
            <a:endParaRPr lang="en-GB" sz="850" dirty="0">
              <a:latin typeface="Calibri" panose="020F0502020204030204" pitchFamily="34" charset="0"/>
              <a:ea typeface="Calibri" panose="020F0502020204030204" pitchFamily="34" charset="0"/>
              <a:cs typeface="Calibri" panose="020F0502020204030204" pitchFamily="34" charset="0"/>
            </a:endParaRPr>
          </a:p>
          <a:p>
            <a:pPr marL="171450" marR="419100" lvl="0" indent="-171450">
              <a:lnSpc>
                <a:spcPct val="124000"/>
              </a:lnSpc>
              <a:buFont typeface="Arial" panose="020B0604020202020204" pitchFamily="34" charset="0"/>
              <a:buChar char="•"/>
            </a:pPr>
            <a:r>
              <a:rPr lang="en-US" sz="850" dirty="0">
                <a:effectLst/>
                <a:latin typeface="Calibri" panose="020F0502020204030204" pitchFamily="34" charset="0"/>
                <a:ea typeface="Calibri" panose="020F0502020204030204" pitchFamily="34" charset="0"/>
                <a:cs typeface="Calibri" panose="020F0502020204030204" pitchFamily="34" charset="0"/>
              </a:rPr>
              <a:t>To ensure funding is used effectively and based on your school’s needs; guidance and examples of best practice across schools can be found here. </a:t>
            </a:r>
            <a:endParaRPr lang="en-GB" sz="850" dirty="0">
              <a:latin typeface="Calibri" panose="020F0502020204030204" pitchFamily="34" charset="0"/>
              <a:ea typeface="Calibri" panose="020F0502020204030204" pitchFamily="34" charset="0"/>
              <a:cs typeface="Calibri" panose="020F0502020204030204" pitchFamily="34" charset="0"/>
            </a:endParaRPr>
          </a:p>
          <a:p>
            <a:pPr marL="171450" marR="419100" lvl="0" indent="-171450">
              <a:lnSpc>
                <a:spcPct val="124000"/>
              </a:lnSpc>
              <a:buFont typeface="Arial" panose="020B0604020202020204" pitchFamily="34" charset="0"/>
              <a:buChar char="•"/>
            </a:pPr>
            <a:r>
              <a:rPr lang="en-US" sz="850" dirty="0">
                <a:effectLst/>
                <a:latin typeface="Calibri" panose="020F0502020204030204" pitchFamily="34" charset="0"/>
                <a:ea typeface="Calibri" panose="020F0502020204030204" pitchFamily="34" charset="0"/>
                <a:cs typeface="Calibri" panose="020F0502020204030204" pitchFamily="34" charset="0"/>
              </a:rPr>
              <a:t>You must use the funding to make additional and sustainable improvements to the PE and sport in your school. </a:t>
            </a:r>
            <a:endParaRPr lang="en-GB" sz="850" dirty="0">
              <a:latin typeface="Calibri" panose="020F0502020204030204" pitchFamily="34" charset="0"/>
              <a:ea typeface="Calibri" panose="020F0502020204030204" pitchFamily="34" charset="0"/>
              <a:cs typeface="Calibri" panose="020F0502020204030204" pitchFamily="34" charset="0"/>
            </a:endParaRPr>
          </a:p>
          <a:p>
            <a:pPr marL="171450" marR="419100" lvl="0" indent="-171450">
              <a:lnSpc>
                <a:spcPct val="124000"/>
              </a:lnSpc>
              <a:buFont typeface="Arial" panose="020B0604020202020204" pitchFamily="34" charset="0"/>
              <a:buChar char="•"/>
            </a:pPr>
            <a:r>
              <a:rPr lang="en-US" sz="850" dirty="0">
                <a:effectLst/>
                <a:latin typeface="Calibri" panose="020F0502020204030204" pitchFamily="34" charset="0"/>
                <a:ea typeface="Calibri" panose="020F0502020204030204" pitchFamily="34" charset="0"/>
                <a:cs typeface="Calibri" panose="020F0502020204030204" pitchFamily="34" charset="0"/>
              </a:rPr>
              <a:t>You must develop and add to the PESSPA activities that your school already offers.</a:t>
            </a:r>
            <a:endParaRPr lang="en-GB" sz="850" dirty="0">
              <a:effectLst/>
              <a:latin typeface="Calibri" panose="020F0502020204030204" pitchFamily="34" charset="0"/>
              <a:ea typeface="Calibri" panose="020F0502020204030204" pitchFamily="34" charset="0"/>
              <a:cs typeface="Calibri" panose="020F0502020204030204" pitchFamily="34" charset="0"/>
            </a:endParaRPr>
          </a:p>
          <a:p>
            <a:pPr marR="312420">
              <a:lnSpc>
                <a:spcPct val="124000"/>
              </a:lnSpc>
              <a:spcBef>
                <a:spcPts val="5"/>
              </a:spcBef>
              <a:buNone/>
            </a:pPr>
            <a:r>
              <a:rPr lang="en-US" sz="850" b="1" dirty="0">
                <a:effectLst/>
                <a:latin typeface="Calibri" panose="020F0502020204030204" pitchFamily="34" charset="0"/>
                <a:ea typeface="Calibri" panose="020F0502020204030204" pitchFamily="34" charset="0"/>
                <a:cs typeface="Calibri" panose="020F0502020204030204" pitchFamily="34" charset="0"/>
              </a:rPr>
              <a:t> </a:t>
            </a:r>
            <a:endParaRPr lang="en-GB" sz="850" dirty="0">
              <a:effectLst/>
              <a:latin typeface="Calibri" panose="020F0502020204030204" pitchFamily="34" charset="0"/>
              <a:ea typeface="Calibri" panose="020F0502020204030204" pitchFamily="34" charset="0"/>
              <a:cs typeface="Calibri" panose="020F0502020204030204" pitchFamily="34" charset="0"/>
            </a:endParaRPr>
          </a:p>
          <a:p>
            <a:pPr marL="73025" marR="312420">
              <a:lnSpc>
                <a:spcPct val="124000"/>
              </a:lnSpc>
              <a:spcBef>
                <a:spcPts val="5"/>
              </a:spcBef>
              <a:buNone/>
            </a:pPr>
            <a:r>
              <a:rPr lang="en-US" sz="850" b="1" dirty="0">
                <a:effectLst/>
                <a:latin typeface="Calibri" panose="020F0502020204030204" pitchFamily="34" charset="0"/>
                <a:ea typeface="Calibri" panose="020F0502020204030204" pitchFamily="34" charset="0"/>
                <a:cs typeface="Calibri" panose="020F0502020204030204" pitchFamily="34" charset="0"/>
              </a:rPr>
              <a:t>Useful Links:</a:t>
            </a:r>
            <a:endParaRPr lang="en-GB" sz="850" dirty="0">
              <a:effectLst/>
              <a:latin typeface="Calibri" panose="020F0502020204030204" pitchFamily="34" charset="0"/>
              <a:ea typeface="Calibri" panose="020F0502020204030204" pitchFamily="34" charset="0"/>
              <a:cs typeface="Calibri" panose="020F0502020204030204" pitchFamily="34" charset="0"/>
            </a:endParaRPr>
          </a:p>
          <a:p>
            <a:pPr marL="171450" marR="312420" lvl="0" indent="-171450">
              <a:lnSpc>
                <a:spcPct val="124000"/>
              </a:lnSpc>
              <a:spcBef>
                <a:spcPts val="5"/>
              </a:spcBef>
              <a:buFont typeface="Arial" panose="020B0604020202020204" pitchFamily="34" charset="0"/>
              <a:buChar char="•"/>
            </a:pPr>
            <a:r>
              <a:rPr lang="en-US" sz="850" u="sng"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3"/>
              </a:rPr>
              <a:t>Complete the PE and sport premium expenditure reporting return - GOV.UK</a:t>
            </a:r>
            <a:endParaRPr lang="en-GB" sz="850" dirty="0">
              <a:effectLst/>
              <a:latin typeface="Calibri" panose="020F0502020204030204" pitchFamily="34" charset="0"/>
              <a:ea typeface="Calibri" panose="020F0502020204030204" pitchFamily="34" charset="0"/>
              <a:cs typeface="Calibri" panose="020F0502020204030204" pitchFamily="34" charset="0"/>
            </a:endParaRPr>
          </a:p>
          <a:p>
            <a:pPr marL="171450" marR="312420" lvl="0" indent="-171450">
              <a:lnSpc>
                <a:spcPct val="124000"/>
              </a:lnSpc>
              <a:spcBef>
                <a:spcPts val="5"/>
              </a:spcBef>
              <a:buFont typeface="Arial" panose="020B0604020202020204" pitchFamily="34" charset="0"/>
              <a:buChar char="•"/>
            </a:pPr>
            <a:r>
              <a:rPr lang="en-US" sz="850" u="sng"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4"/>
              </a:rPr>
              <a:t>PE and sport premium for primary schools - GOV.UK</a:t>
            </a:r>
            <a:endParaRPr lang="en-GB" sz="850" dirty="0">
              <a:effectLst/>
              <a:latin typeface="Calibri" panose="020F0502020204030204" pitchFamily="34" charset="0"/>
              <a:ea typeface="Calibri" panose="020F0502020204030204" pitchFamily="34" charset="0"/>
              <a:cs typeface="Calibri" panose="020F0502020204030204" pitchFamily="34" charset="0"/>
            </a:endParaRPr>
          </a:p>
          <a:p>
            <a:pPr marL="171450" marR="312420" lvl="0" indent="-171450">
              <a:lnSpc>
                <a:spcPct val="124000"/>
              </a:lnSpc>
              <a:spcBef>
                <a:spcPts val="5"/>
              </a:spcBef>
              <a:buFont typeface="Arial" panose="020B0604020202020204" pitchFamily="34" charset="0"/>
              <a:buChar char="•"/>
            </a:pPr>
            <a:r>
              <a:rPr lang="en-US" sz="850" u="sng" dirty="0">
                <a:solidFill>
                  <a:srgbClr val="0000FF"/>
                </a:solidFill>
                <a:effectLst/>
                <a:latin typeface="Calibri" panose="020F0502020204030204" pitchFamily="34" charset="0"/>
                <a:ea typeface="Calibri" panose="020F0502020204030204" pitchFamily="34" charset="0"/>
                <a:cs typeface="Calibri" panose="020F0502020204030204" pitchFamily="34" charset="0"/>
                <a:hlinkClick r:id="rId5"/>
              </a:rPr>
              <a:t>PE and sport premium: conditions of grant 2024 to 2025 - GOV.UK</a:t>
            </a:r>
            <a:endParaRPr lang="en-GB" sz="850" dirty="0">
              <a:effectLst/>
              <a:latin typeface="Calibri" panose="020F0502020204030204" pitchFamily="34" charset="0"/>
              <a:ea typeface="Calibri" panose="020F0502020204030204" pitchFamily="34" charset="0"/>
              <a:cs typeface="Calibri" panose="020F0502020204030204" pitchFamily="34" charset="0"/>
            </a:endParaRPr>
          </a:p>
          <a:p>
            <a:pPr marR="312420">
              <a:lnSpc>
                <a:spcPct val="124000"/>
              </a:lnSpc>
              <a:spcBef>
                <a:spcPts val="5"/>
              </a:spcBef>
              <a:buNone/>
            </a:pPr>
            <a:r>
              <a:rPr lang="en-US" sz="850" i="1" dirty="0">
                <a:effectLst/>
                <a:latin typeface="Calibri" panose="020F0502020204030204" pitchFamily="34" charset="0"/>
                <a:ea typeface="Calibri" panose="020F0502020204030204" pitchFamily="34" charset="0"/>
                <a:cs typeface="Calibri" panose="020F0502020204030204" pitchFamily="34" charset="0"/>
              </a:rPr>
              <a:t> </a:t>
            </a:r>
            <a:endParaRPr lang="en-GB" sz="85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9483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D0551-469A-DEBD-2409-100B2C306D33}"/>
            </a:ext>
          </a:extLst>
        </p:cNvPr>
        <p:cNvGrpSpPr/>
        <p:nvPr/>
      </p:nvGrpSpPr>
      <p:grpSpPr>
        <a:xfrm>
          <a:off x="0" y="0"/>
          <a:ext cx="0" cy="0"/>
          <a:chOff x="0" y="0"/>
          <a:chExt cx="0" cy="0"/>
        </a:xfrm>
      </p:grpSpPr>
      <p:pic>
        <p:nvPicPr>
          <p:cNvPr id="3" name="Picture 2" descr="A screenshot of a computer  AI-generated content may be incorrect.">
            <a:extLst>
              <a:ext uri="{FF2B5EF4-FFF2-40B4-BE49-F238E27FC236}">
                <a16:creationId xmlns:a16="http://schemas.microsoft.com/office/drawing/2014/main" id="{653D601A-6B9B-B24F-954C-6D0ACC4C5EDD}"/>
              </a:ext>
            </a:extLst>
          </p:cNvPr>
          <p:cNvPicPr>
            <a:picLocks noChangeAspect="1"/>
          </p:cNvPicPr>
          <p:nvPr/>
        </p:nvPicPr>
        <p:blipFill>
          <a:blip r:embed="rId2"/>
          <a:stretch>
            <a:fillRect/>
          </a:stretch>
        </p:blipFill>
        <p:spPr>
          <a:xfrm>
            <a:off x="-16769" y="0"/>
            <a:ext cx="6173264" cy="4322536"/>
          </a:xfrm>
          <a:prstGeom prst="rect">
            <a:avLst/>
          </a:prstGeom>
        </p:spPr>
      </p:pic>
      <p:sp>
        <p:nvSpPr>
          <p:cNvPr id="4" name="TextBox 3">
            <a:extLst>
              <a:ext uri="{FF2B5EF4-FFF2-40B4-BE49-F238E27FC236}">
                <a16:creationId xmlns:a16="http://schemas.microsoft.com/office/drawing/2014/main" id="{DBBFD564-002E-61DE-9DBD-A3D6F53646DD}"/>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sp>
        <p:nvSpPr>
          <p:cNvPr id="6" name="TextBox 5">
            <a:extLst>
              <a:ext uri="{FF2B5EF4-FFF2-40B4-BE49-F238E27FC236}">
                <a16:creationId xmlns:a16="http://schemas.microsoft.com/office/drawing/2014/main" id="{61D9F60F-F13B-1086-50C1-85D73CC0740F}"/>
              </a:ext>
            </a:extLst>
          </p:cNvPr>
          <p:cNvSpPr txBox="1"/>
          <p:nvPr/>
        </p:nvSpPr>
        <p:spPr>
          <a:xfrm>
            <a:off x="241825" y="635438"/>
            <a:ext cx="5684413" cy="893130"/>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t>Take some time to reflect on your intent, implementation and impact from last academic year to celebrate your wins but to also think about improvements for the year ahead.</a:t>
            </a:r>
          </a:p>
          <a:p>
            <a:pPr marL="171450" indent="-171450">
              <a:lnSpc>
                <a:spcPct val="124000"/>
              </a:lnSpc>
              <a:buFont typeface="Arial" panose="020B0604020202020204" pitchFamily="34" charset="0"/>
              <a:buChar char="•"/>
            </a:pPr>
            <a:r>
              <a:rPr lang="en-US" sz="850" dirty="0"/>
              <a:t>You do not need to complete every box. Just record the information that is key to your school's priorities and areas of focus.</a:t>
            </a:r>
          </a:p>
          <a:p>
            <a:pPr>
              <a:lnSpc>
                <a:spcPct val="124000"/>
              </a:lnSpc>
            </a:pPr>
            <a:r>
              <a:rPr lang="en-US" sz="850" dirty="0"/>
              <a:t>Remember - Be clear about how you focused spending on key groups such as SEND, girls and disadvantaged pupils. </a:t>
            </a:r>
          </a:p>
        </p:txBody>
      </p:sp>
      <p:graphicFrame>
        <p:nvGraphicFramePr>
          <p:cNvPr id="10" name="Table 9">
            <a:extLst>
              <a:ext uri="{FF2B5EF4-FFF2-40B4-BE49-F238E27FC236}">
                <a16:creationId xmlns:a16="http://schemas.microsoft.com/office/drawing/2014/main" id="{065D4AC4-7957-AA62-C1A0-FE4F2CF00CA3}"/>
              </a:ext>
            </a:extLst>
          </p:cNvPr>
          <p:cNvGraphicFramePr>
            <a:graphicFrameLocks noGrp="1"/>
          </p:cNvGraphicFramePr>
          <p:nvPr>
            <p:extLst>
              <p:ext uri="{D42A27DB-BD31-4B8C-83A1-F6EECF244321}">
                <p14:modId xmlns:p14="http://schemas.microsoft.com/office/powerpoint/2010/main" val="2920816953"/>
              </p:ext>
            </p:extLst>
          </p:nvPr>
        </p:nvGraphicFramePr>
        <p:xfrm>
          <a:off x="298297" y="1672070"/>
          <a:ext cx="5530128" cy="2420807"/>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hlinkClick r:id="rId3"/>
                        </a:rPr>
                        <a:t>Swimming and Water Safety</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Swim competently, confidently and proficiently over a distance of at least 25 </a:t>
                      </a:r>
                      <a:r>
                        <a:rPr lang="en-US" sz="700" dirty="0" err="1">
                          <a:effectLst/>
                          <a:latin typeface="Calibri" panose="020F0502020204030204" pitchFamily="34" charset="0"/>
                          <a:cs typeface="Calibri" panose="020F0502020204030204" pitchFamily="34" charset="0"/>
                        </a:rPr>
                        <a:t>metres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latin typeface="Calibri" panose="020F0502020204030204" pitchFamily="34" charset="0"/>
                          <a:cs typeface="Calibri" panose="020F0502020204030204" pitchFamily="34" charset="0"/>
                        </a:rPr>
                        <a:t>88% of Year 6 pupils could swim 25 metres competently and confidently. All children made progress from their starting point. Evidenced through poolside swimming instructor assessments and end-of-year swimming data.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Not all of the children achieved the required 25 </a:t>
                      </a:r>
                      <a:r>
                        <a:rPr lang="en-US" sz="700" dirty="0" err="1">
                          <a:latin typeface="Calibri" panose="020F0502020204030204" pitchFamily="34" charset="0"/>
                          <a:cs typeface="Calibri" panose="020F0502020204030204" pitchFamily="34" charset="0"/>
                        </a:rPr>
                        <a:t>metres</a:t>
                      </a:r>
                      <a:r>
                        <a:rPr lang="en-US" sz="700" dirty="0">
                          <a:latin typeface="Calibri" panose="020F0502020204030204" pitchFamily="34" charset="0"/>
                          <a:cs typeface="Calibri" panose="020F0502020204030204" pitchFamily="34" charset="0"/>
                        </a:rPr>
                        <a:t>, but all made progress towards it.</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Use a range of strokes effectively (for example, front crawl, backstroke and breaststroke)</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88% of Year 6 pupils could use a range of strokes effectively, including front crawl, backstroke and breaststroke. Evidenced through poolside swimming instructor assessments and end-of-year swimming data.</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Not all pupils could use the range of strokes confidently (12% couldn’t)</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dirty="0">
                          <a:effectLst/>
                          <a:latin typeface="Calibri" panose="020F0502020204030204" pitchFamily="34" charset="0"/>
                          <a:cs typeface="Calibri" panose="020F0502020204030204" pitchFamily="34" charset="0"/>
                        </a:rPr>
                        <a:t>Perform safe self-rescue in different water-based situations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88% of Year 6 pupils could perform safe self-rescue in different water-based situations. Evidenced through poolside swimming instructor assessments and end-of-year swimming data.</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latin typeface="Calibri" panose="020F0502020204030204" pitchFamily="34" charset="0"/>
                          <a:cs typeface="Calibri" panose="020F0502020204030204" pitchFamily="34" charset="0"/>
                        </a:rPr>
                        <a:t>Not all children could perform safe, self rescue (12% couldn’t)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191243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B673-A646-6C19-D15A-944B76414D73}"/>
            </a:ext>
          </a:extLst>
        </p:cNvPr>
        <p:cNvGrpSpPr/>
        <p:nvPr/>
      </p:nvGrpSpPr>
      <p:grpSpPr>
        <a:xfrm>
          <a:off x="0" y="0"/>
          <a:ext cx="0" cy="0"/>
          <a:chOff x="0" y="0"/>
          <a:chExt cx="0" cy="0"/>
        </a:xfrm>
      </p:grpSpPr>
      <p:pic>
        <p:nvPicPr>
          <p:cNvPr id="3" name="Picture 2" descr="A screenshot of a computer  AI-generated content may be incorrect.">
            <a:extLst>
              <a:ext uri="{FF2B5EF4-FFF2-40B4-BE49-F238E27FC236}">
                <a16:creationId xmlns:a16="http://schemas.microsoft.com/office/drawing/2014/main" id="{CFE197E3-816B-103F-5443-0FF70B38E1D9}"/>
              </a:ext>
            </a:extLst>
          </p:cNvPr>
          <p:cNvPicPr>
            <a:picLocks noChangeAspect="1"/>
          </p:cNvPicPr>
          <p:nvPr/>
        </p:nvPicPr>
        <p:blipFill>
          <a:blip r:embed="rId2"/>
          <a:stretch>
            <a:fillRect/>
          </a:stretch>
        </p:blipFill>
        <p:spPr>
          <a:xfrm>
            <a:off x="-30729" y="0"/>
            <a:ext cx="6187224" cy="4322536"/>
          </a:xfrm>
          <a:prstGeom prst="rect">
            <a:avLst/>
          </a:prstGeom>
        </p:spPr>
      </p:pic>
      <p:sp>
        <p:nvSpPr>
          <p:cNvPr id="4" name="TextBox 3">
            <a:extLst>
              <a:ext uri="{FF2B5EF4-FFF2-40B4-BE49-F238E27FC236}">
                <a16:creationId xmlns:a16="http://schemas.microsoft.com/office/drawing/2014/main" id="{58774285-6350-5F9D-309A-493EA80BAD9B}"/>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sp>
        <p:nvSpPr>
          <p:cNvPr id="2" name="Rectangle 1">
            <a:extLst>
              <a:ext uri="{FF2B5EF4-FFF2-40B4-BE49-F238E27FC236}">
                <a16:creationId xmlns:a16="http://schemas.microsoft.com/office/drawing/2014/main" id="{623E1137-5874-5AF5-E33D-0283DCF09A03}"/>
              </a:ext>
            </a:extLst>
          </p:cNvPr>
          <p:cNvSpPr/>
          <p:nvPr/>
        </p:nvSpPr>
        <p:spPr>
          <a:xfrm>
            <a:off x="151644" y="167948"/>
            <a:ext cx="5870308" cy="439325"/>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a:extLst>
              <a:ext uri="{FF2B5EF4-FFF2-40B4-BE49-F238E27FC236}">
                <a16:creationId xmlns:a16="http://schemas.microsoft.com/office/drawing/2014/main" id="{BB7A6755-CF87-7230-570A-7309BBAF653F}"/>
              </a:ext>
            </a:extLst>
          </p:cNvPr>
          <p:cNvGraphicFramePr>
            <a:graphicFrameLocks noGrp="1"/>
          </p:cNvGraphicFramePr>
          <p:nvPr>
            <p:extLst>
              <p:ext uri="{D42A27DB-BD31-4B8C-83A1-F6EECF244321}">
                <p14:modId xmlns:p14="http://schemas.microsoft.com/office/powerpoint/2010/main" val="4057755158"/>
              </p:ext>
            </p:extLst>
          </p:nvPr>
        </p:nvGraphicFramePr>
        <p:xfrm>
          <a:off x="241825" y="283020"/>
          <a:ext cx="5530128" cy="3688080"/>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Increasing confidence, knowledge and skills of all staff in teaching PE and sporting activities prioritising CPD and training where needed</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Staff CPD was delivered through specialist Saints FC coaches working alongside all class teachers throughout 2024/25. Teachers observed and co-taught sessions as part of their ongoing PE CPD, building subject knowledge and confidence. RealPE membership gave all staff access to a structured, inclusive planning framework. Staff reported increased confidence in delivering PE, particularly across non-traditional sports. Evidenced through staff voice, lesson observations and pupil attainment data.</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Not all staff had the opportunity for formally structured, individual CPD with targeted feedback. CPD was primarily through observation rather than a dedicated coaching programme with measurable impact. Staff PDPs indicate that some gaps in confidence remain, particularly in gymnastics and dance. We need 100% of staff to feel fully confident teaching all areas of the PE curriculum. Evidenced through staff confidence surveys and lesson observation data.</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Increasing engagement of all pupils in regular physical activity and sporting activities</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New playground equipment and active play resources improved lunchtime engagement across all year groups. Year 6 Sports Leaders were trained and promoted physical activity at break times. Saints South West delivered after-school clubs including Dance, running, football and multi-sports, all reaching maximum uptake. Bikeability Level 2 was completed successfully by all Year 5 pupils. Evidenced through club registers, lunchtime observation data and pupil voice surveys.</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Not all pupils — particularly less active girls and SEND pupils — were consistently active during unstructured time despite Sports Leader provision. Some clubs were oversubscribed, meaning not all pupils who wanted to attend were able to. We need to increase the number of pupils who are physically active every day, with a particular focus on the least active groups. Evidenced through lunchtime observation data and club waitlist records.</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bl>
          </a:graphicData>
        </a:graphic>
      </p:graphicFrame>
    </p:spTree>
    <p:extLst>
      <p:ext uri="{BB962C8B-B14F-4D97-AF65-F5344CB8AC3E}">
        <p14:creationId xmlns:p14="http://schemas.microsoft.com/office/powerpoint/2010/main" val="2755977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53B42-8C81-4DE7-625E-17DE05AD0C22}"/>
            </a:ext>
          </a:extLst>
        </p:cNvPr>
        <p:cNvGrpSpPr/>
        <p:nvPr/>
      </p:nvGrpSpPr>
      <p:grpSpPr>
        <a:xfrm>
          <a:off x="0" y="0"/>
          <a:ext cx="0" cy="0"/>
          <a:chOff x="0" y="0"/>
          <a:chExt cx="0" cy="0"/>
        </a:xfrm>
      </p:grpSpPr>
      <p:pic>
        <p:nvPicPr>
          <p:cNvPr id="3" name="Picture 2" descr="A screenshot of a computer  AI-generated content may be incorrect.">
            <a:extLst>
              <a:ext uri="{FF2B5EF4-FFF2-40B4-BE49-F238E27FC236}">
                <a16:creationId xmlns:a16="http://schemas.microsoft.com/office/drawing/2014/main" id="{1C0FE35C-D015-5924-5AA8-4FAE00537F08}"/>
              </a:ext>
            </a:extLst>
          </p:cNvPr>
          <p:cNvPicPr>
            <a:picLocks noChangeAspect="1"/>
          </p:cNvPicPr>
          <p:nvPr/>
        </p:nvPicPr>
        <p:blipFill>
          <a:blip r:embed="rId2"/>
          <a:stretch>
            <a:fillRect/>
          </a:stretch>
        </p:blipFill>
        <p:spPr>
          <a:xfrm>
            <a:off x="-30729" y="0"/>
            <a:ext cx="6187224" cy="4322536"/>
          </a:xfrm>
          <a:prstGeom prst="rect">
            <a:avLst/>
          </a:prstGeom>
        </p:spPr>
      </p:pic>
      <p:sp>
        <p:nvSpPr>
          <p:cNvPr id="4" name="TextBox 3">
            <a:extLst>
              <a:ext uri="{FF2B5EF4-FFF2-40B4-BE49-F238E27FC236}">
                <a16:creationId xmlns:a16="http://schemas.microsoft.com/office/drawing/2014/main" id="{6E532BB3-3E8C-8C2B-D49F-407DAA50D1D2}"/>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sp>
        <p:nvSpPr>
          <p:cNvPr id="2" name="Rectangle 1">
            <a:extLst>
              <a:ext uri="{FF2B5EF4-FFF2-40B4-BE49-F238E27FC236}">
                <a16:creationId xmlns:a16="http://schemas.microsoft.com/office/drawing/2014/main" id="{1156B0D5-CD92-3A4E-5E05-AA4D983A4A24}"/>
              </a:ext>
            </a:extLst>
          </p:cNvPr>
          <p:cNvSpPr/>
          <p:nvPr/>
        </p:nvSpPr>
        <p:spPr>
          <a:xfrm>
            <a:off x="159264" y="175568"/>
            <a:ext cx="5870308" cy="439325"/>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a:extLst>
              <a:ext uri="{FF2B5EF4-FFF2-40B4-BE49-F238E27FC236}">
                <a16:creationId xmlns:a16="http://schemas.microsoft.com/office/drawing/2014/main" id="{F9BDBC17-CD2E-90F4-A5E7-9D45B87765A4}"/>
              </a:ext>
            </a:extLst>
          </p:cNvPr>
          <p:cNvGraphicFramePr>
            <a:graphicFrameLocks noGrp="1"/>
          </p:cNvGraphicFramePr>
          <p:nvPr>
            <p:extLst>
              <p:ext uri="{D42A27DB-BD31-4B8C-83A1-F6EECF244321}">
                <p14:modId xmlns:p14="http://schemas.microsoft.com/office/powerpoint/2010/main" val="2416523392"/>
              </p:ext>
            </p:extLst>
          </p:nvPr>
        </p:nvGraphicFramePr>
        <p:xfrm>
          <a:off x="241825" y="283020"/>
          <a:ext cx="5530128" cy="4953000"/>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b="0" dirty="0">
                          <a:effectLst/>
                          <a:latin typeface="Calibri" panose="020F0502020204030204" pitchFamily="34" charset="0"/>
                          <a:cs typeface="Calibri" panose="020F0502020204030204" pitchFamily="34" charset="0"/>
                        </a:rPr>
                        <a:t>Raising the profile of PE and sport across the school, to support whole school improvement</a:t>
                      </a:r>
                      <a:endParaRPr lang="en-US" sz="700" b="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Sports Day promoted an inclusive and active school community, celebrated by pupils, staff and families. Achievements in PE and sport were celebrated through assemblies and displays, inspiring more pupils to enjoy movement and physical activity. OCRA membership gave all children the opportunity to represent the school in inter-school sporting festivals, raising the profile of PE across the whole school. Non-traditional sports including handball and golf were introduced, generating enthusiasm and broadening pupils’ sporting experiences. Evidenced through competition participation registers, pupil voice and Sports Day records.</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The calendar of inter-school events was not consistently communicated to families, limiting community engagement with PE and sport. Greater pupil voice in planning events and assemblies would further raise PE’s profile. We need to ensure all pupils are inspired to be active both in and outside of school. Evidenced through parent survey feedback and pupil voice data.</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4. </a:t>
                      </a:r>
                      <a:r>
                        <a:rPr lang="en-US" sz="700" dirty="0">
                          <a:effectLst/>
                          <a:latin typeface="Calibri" panose="020F0502020204030204" pitchFamily="34" charset="0"/>
                          <a:cs typeface="Calibri" panose="020F0502020204030204" pitchFamily="34" charset="0"/>
                        </a:rPr>
                        <a:t>Offer a broader and more equal experience of a range of sports and physical activities to all pupils and ensure equal access to sport for boys and girls</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OAA was delivered by DMAT coaches including problem-solving activities and orienteering, giving all children access to activities beyond traditional PE. OCRA membership provided a wide variety of sporting festivals across the year. After-school clubs included Dance, running, football and multi-sports, offering broad choice for all ages and abilities. Bikeability ensured all Year 5 children experienced an adventurous physical challenge with a real-world outcome. Evidenced through OAA session records, club registers and OCRA event participation data.</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OAA provision was limited to one half-term per class, restricting the depth of experience. Not all pupils who wanted to attend extra-curricular clubs were able to due to limited spaces. Girls and SEND pupils were not always equally represented across all sports and clubs. Pop lacrosse and Quidditch were identified by pupils as sports they would like to try but were not yet available. Evidenced through session records, club waitlists and pupil voice data.</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5. </a:t>
                      </a:r>
                      <a:r>
                        <a:rPr lang="en-US" sz="700" dirty="0">
                          <a:effectLst/>
                          <a:latin typeface="Calibri" panose="020F0502020204030204" pitchFamily="34" charset="0"/>
                          <a:cs typeface="Calibri" panose="020F0502020204030204" pitchFamily="34" charset="0"/>
                        </a:rPr>
                        <a:t>Increasing participation in competitive sport</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Pupils across all year groups participated in inter-school competitive events through the OCRA School Games Partnership. Sports Leaders successfully organised and officiated at Sports Day, giving pupils meaningful competitive experience and leadership opportunities. Children developed sportsmanship, resilience and teamwork through a range of competition formats. Evidenced through OCRA event registers, Sports Day records and pupil voice data.</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Competitive provision was strong but focused primarily on team sports, meaning pupils who prefer individual or non-traditional competitive formats had fewer opportunities. Not all year groups had equal access to inter-school competition throughout the year. We need to ensure 100% of pupils experience meaningful competition in both intra- and inter-school settings. Evidenced through competition participation records and pupil voice surveys.</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bl>
          </a:graphicData>
        </a:graphic>
      </p:graphicFrame>
    </p:spTree>
    <p:extLst>
      <p:ext uri="{BB962C8B-B14F-4D97-AF65-F5344CB8AC3E}">
        <p14:creationId xmlns:p14="http://schemas.microsoft.com/office/powerpoint/2010/main" val="2212214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D434C-40D3-B593-20E1-7F77321E8D22}"/>
            </a:ext>
          </a:extLst>
        </p:cNvPr>
        <p:cNvGrpSpPr/>
        <p:nvPr/>
      </p:nvGrpSpPr>
      <p:grpSpPr>
        <a:xfrm>
          <a:off x="0" y="0"/>
          <a:ext cx="0" cy="0"/>
          <a:chOff x="0" y="0"/>
          <a:chExt cx="0" cy="0"/>
        </a:xfrm>
      </p:grpSpPr>
      <p:pic>
        <p:nvPicPr>
          <p:cNvPr id="3" name="Picture 2" descr="A screenshot of a computer  AI-generated content may be incorrect.">
            <a:extLst>
              <a:ext uri="{FF2B5EF4-FFF2-40B4-BE49-F238E27FC236}">
                <a16:creationId xmlns:a16="http://schemas.microsoft.com/office/drawing/2014/main" id="{E026D05E-2A4F-B56B-D369-7D73D5C3E07D}"/>
              </a:ext>
            </a:extLst>
          </p:cNvPr>
          <p:cNvPicPr>
            <a:picLocks noChangeAspect="1"/>
          </p:cNvPicPr>
          <p:nvPr/>
        </p:nvPicPr>
        <p:blipFill>
          <a:blip r:embed="rId2"/>
          <a:stretch>
            <a:fillRect/>
          </a:stretch>
        </p:blipFill>
        <p:spPr>
          <a:xfrm>
            <a:off x="-2809" y="0"/>
            <a:ext cx="6166284" cy="4322536"/>
          </a:xfrm>
          <a:prstGeom prst="rect">
            <a:avLst/>
          </a:prstGeom>
        </p:spPr>
      </p:pic>
      <p:sp>
        <p:nvSpPr>
          <p:cNvPr id="4" name="TextBox 3">
            <a:extLst>
              <a:ext uri="{FF2B5EF4-FFF2-40B4-BE49-F238E27FC236}">
                <a16:creationId xmlns:a16="http://schemas.microsoft.com/office/drawing/2014/main" id="{5068A47E-05FA-E59E-E6B8-458180D7CF21}"/>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Aims for the next academic year (2025/2026)</a:t>
            </a:r>
          </a:p>
        </p:txBody>
      </p:sp>
      <p:sp>
        <p:nvSpPr>
          <p:cNvPr id="2" name="TextBox 1">
            <a:extLst>
              <a:ext uri="{FF2B5EF4-FFF2-40B4-BE49-F238E27FC236}">
                <a16:creationId xmlns:a16="http://schemas.microsoft.com/office/drawing/2014/main" id="{DF6A6CD2-88E8-9610-81B4-3451EA6069CB}"/>
              </a:ext>
            </a:extLst>
          </p:cNvPr>
          <p:cNvSpPr txBox="1"/>
          <p:nvPr/>
        </p:nvSpPr>
        <p:spPr>
          <a:xfrm>
            <a:off x="241825" y="607518"/>
            <a:ext cx="5684413" cy="1696298"/>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t>Using your whole school priorities, school development plan and previous PE, school sport and physical activity data, set out your aims for the year ahead. </a:t>
            </a:r>
          </a:p>
          <a:p>
            <a:pPr marL="171450" indent="-171450">
              <a:lnSpc>
                <a:spcPct val="124000"/>
              </a:lnSpc>
              <a:buFont typeface="Arial" panose="020B0604020202020204" pitchFamily="34" charset="0"/>
              <a:buChar char="•"/>
            </a:pPr>
            <a:r>
              <a:rPr lang="en-US" sz="850" dirty="0"/>
              <a:t>Think about specific areas of need such as </a:t>
            </a:r>
            <a:r>
              <a:rPr lang="en-US" sz="850" b="1" dirty="0"/>
              <a:t>inactive girls, SEND and disadvantaged pupils</a:t>
            </a:r>
          </a:p>
          <a:p>
            <a:pPr marL="171450" indent="-171450">
              <a:lnSpc>
                <a:spcPct val="124000"/>
              </a:lnSpc>
              <a:buFont typeface="Arial" panose="020B0604020202020204" pitchFamily="34" charset="0"/>
              <a:buChar char="•"/>
            </a:pPr>
            <a:r>
              <a:rPr lang="en-US" sz="850" dirty="0"/>
              <a:t>Remember to also input your swimming data and reflections in the table located at the bottom of this page.</a:t>
            </a:r>
          </a:p>
          <a:p>
            <a:pPr marL="171450" indent="-171450">
              <a:lnSpc>
                <a:spcPct val="124000"/>
              </a:lnSpc>
              <a:buFont typeface="Arial" panose="020B0604020202020204" pitchFamily="34" charset="0"/>
              <a:buChar char="•"/>
            </a:pPr>
            <a:r>
              <a:rPr lang="en-US" sz="850" dirty="0"/>
              <a:t>Consider which of the 5 key areas improvements will be focusing on:</a:t>
            </a:r>
          </a:p>
          <a:p>
            <a:pPr marL="228600" indent="-228600">
              <a:lnSpc>
                <a:spcPct val="124000"/>
              </a:lnSpc>
              <a:buFont typeface="+mj-lt"/>
              <a:buAutoNum type="arabicPeriod"/>
            </a:pPr>
            <a:r>
              <a:rPr lang="en-US" sz="700" dirty="0"/>
              <a:t>Increasing confidence, knowledge and skills of all staff in teaching PE and sporting activities prioritising CPD and training where needed.</a:t>
            </a:r>
          </a:p>
          <a:p>
            <a:pPr marL="228600" indent="-228600">
              <a:lnSpc>
                <a:spcPct val="124000"/>
              </a:lnSpc>
              <a:buFont typeface="+mj-lt"/>
              <a:buAutoNum type="arabicPeriod"/>
            </a:pPr>
            <a:r>
              <a:rPr lang="en-US" sz="700" dirty="0"/>
              <a:t>Increasing engagement of all pupils in regular physical activity and sporting activities</a:t>
            </a:r>
          </a:p>
          <a:p>
            <a:pPr marL="228600" indent="-228600">
              <a:lnSpc>
                <a:spcPct val="124000"/>
              </a:lnSpc>
              <a:buFont typeface="+mj-lt"/>
              <a:buAutoNum type="arabicPeriod"/>
            </a:pPr>
            <a:r>
              <a:rPr lang="en-US" sz="700" dirty="0"/>
              <a:t>Raising the profile of PE and sport across the school, to support whole school improvement</a:t>
            </a:r>
          </a:p>
          <a:p>
            <a:pPr marL="228600" indent="-228600">
              <a:lnSpc>
                <a:spcPct val="124000"/>
              </a:lnSpc>
              <a:buFont typeface="+mj-lt"/>
              <a:buAutoNum type="arabicPeriod"/>
            </a:pPr>
            <a:r>
              <a:rPr lang="en-US" sz="700" dirty="0"/>
              <a:t>Offer a broader and more equal experience of a range of sports and physical activities to all pupils and ensure equal access to sport for boys and girls</a:t>
            </a:r>
          </a:p>
          <a:p>
            <a:pPr marL="228600" indent="-228600">
              <a:lnSpc>
                <a:spcPct val="124000"/>
              </a:lnSpc>
              <a:buFont typeface="+mj-lt"/>
              <a:buAutoNum type="arabicPeriod"/>
            </a:pPr>
            <a:r>
              <a:rPr lang="en-US" sz="700" dirty="0"/>
              <a:t>Increasing participation in competitive sport</a:t>
            </a:r>
          </a:p>
        </p:txBody>
      </p:sp>
      <p:graphicFrame>
        <p:nvGraphicFramePr>
          <p:cNvPr id="5" name="Table 4">
            <a:extLst>
              <a:ext uri="{FF2B5EF4-FFF2-40B4-BE49-F238E27FC236}">
                <a16:creationId xmlns:a16="http://schemas.microsoft.com/office/drawing/2014/main" id="{5A182FA8-E1AB-D63D-6ECD-2D907EE595F6}"/>
              </a:ext>
            </a:extLst>
          </p:cNvPr>
          <p:cNvGraphicFramePr>
            <a:graphicFrameLocks noGrp="1"/>
          </p:cNvGraphicFramePr>
          <p:nvPr>
            <p:extLst>
              <p:ext uri="{D42A27DB-BD31-4B8C-83A1-F6EECF244321}">
                <p14:modId xmlns:p14="http://schemas.microsoft.com/office/powerpoint/2010/main" val="1857808952"/>
              </p:ext>
            </p:extLst>
          </p:nvPr>
        </p:nvGraphicFramePr>
        <p:xfrm>
          <a:off x="315269" y="2352676"/>
          <a:ext cx="5530128" cy="2420807"/>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hlinkClick r:id="rId3"/>
                        </a:rPr>
                        <a:t>Swimming and Water Safety</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Swim competently, confidently and proficiently over a distance of at least 25 </a:t>
                      </a:r>
                      <a:r>
                        <a:rPr lang="en-US" sz="700" dirty="0" err="1">
                          <a:effectLst/>
                          <a:latin typeface="Calibri" panose="020F0502020204030204" pitchFamily="34" charset="0"/>
                          <a:cs typeface="Calibri" panose="020F0502020204030204" pitchFamily="34" charset="0"/>
                        </a:rPr>
                        <a:t>metres</a:t>
                      </a: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At the end of 2024/25, 88% of Year 6 pupils could swim 25 metres competently and confidently. Evidenced through end-of-year poolside swimming instructor assessments.</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We want 100% of Year 6 to meet this standard. 8% of pupils could swim 15m+ but not the full 25m, and 4% were identified as non-swimmers. Top-up swimming and earlier identification in Year 5 are key priorities for 2025/26.</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Use a range of strokes effectively (for example, front crawl, backstroke and breaststroke)</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At the end of 2024/25, 88% of Year 6 pupils could use a range of strokes effectively, including front crawl, backstroke and breaststroke. Evidenced through poolside swimming instructor assessments.</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We want 100% of Year 6 to meet this standard. Top-up swimming sessions in 2025/26 will target pupils who are not yet confident across all strokes.</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dirty="0">
                          <a:effectLst/>
                          <a:latin typeface="Calibri" panose="020F0502020204030204" pitchFamily="34" charset="0"/>
                          <a:cs typeface="Calibri" panose="020F0502020204030204" pitchFamily="34" charset="0"/>
                        </a:rPr>
                        <a:t>Perform safe self-rescue in different water-based situations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At the end of 2024/25, 88% of Year 6 pupils could perform safe self-rescue in different water-based situations. Evidenced through poolside swimming instructor assessments.</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We want 100% of Year 6 to demonstrate safe self-rescue. This will be a priority focus within top-up swimming sessions, as it is the most critical life-saving outcome.</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3356791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BAF56-3D8C-5C56-EC65-F09DDE0E9A3E}"/>
            </a:ext>
          </a:extLst>
        </p:cNvPr>
        <p:cNvGrpSpPr/>
        <p:nvPr/>
      </p:nvGrpSpPr>
      <p:grpSpPr>
        <a:xfrm>
          <a:off x="0" y="0"/>
          <a:ext cx="0" cy="0"/>
          <a:chOff x="0" y="0"/>
          <a:chExt cx="0" cy="0"/>
        </a:xfrm>
      </p:grpSpPr>
      <p:pic>
        <p:nvPicPr>
          <p:cNvPr id="3" name="Picture 2" descr="A screenshot of a computer  AI-generated content may be incorrect.">
            <a:extLst>
              <a:ext uri="{FF2B5EF4-FFF2-40B4-BE49-F238E27FC236}">
                <a16:creationId xmlns:a16="http://schemas.microsoft.com/office/drawing/2014/main" id="{78FECD63-296E-DB2D-1218-4F9CDBBED92E}"/>
              </a:ext>
            </a:extLst>
          </p:cNvPr>
          <p:cNvPicPr>
            <a:picLocks noChangeAspect="1"/>
          </p:cNvPicPr>
          <p:nvPr/>
        </p:nvPicPr>
        <p:blipFill>
          <a:blip r:embed="rId2"/>
          <a:stretch>
            <a:fillRect/>
          </a:stretch>
        </p:blipFill>
        <p:spPr>
          <a:xfrm>
            <a:off x="-37709" y="0"/>
            <a:ext cx="6201184" cy="4322536"/>
          </a:xfrm>
          <a:prstGeom prst="rect">
            <a:avLst/>
          </a:prstGeom>
        </p:spPr>
      </p:pic>
      <p:sp>
        <p:nvSpPr>
          <p:cNvPr id="4" name="TextBox 3">
            <a:extLst>
              <a:ext uri="{FF2B5EF4-FFF2-40B4-BE49-F238E27FC236}">
                <a16:creationId xmlns:a16="http://schemas.microsoft.com/office/drawing/2014/main" id="{60A9C37A-3E57-4DDF-9242-6A80A0981789}"/>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sp>
        <p:nvSpPr>
          <p:cNvPr id="2" name="Rectangle 1">
            <a:extLst>
              <a:ext uri="{FF2B5EF4-FFF2-40B4-BE49-F238E27FC236}">
                <a16:creationId xmlns:a16="http://schemas.microsoft.com/office/drawing/2014/main" id="{E8B5FDB1-5538-DC46-5C8D-0386BD9BBC8C}"/>
              </a:ext>
            </a:extLst>
          </p:cNvPr>
          <p:cNvSpPr/>
          <p:nvPr/>
        </p:nvSpPr>
        <p:spPr>
          <a:xfrm>
            <a:off x="167524" y="167948"/>
            <a:ext cx="5870308" cy="439325"/>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a:extLst>
              <a:ext uri="{FF2B5EF4-FFF2-40B4-BE49-F238E27FC236}">
                <a16:creationId xmlns:a16="http://schemas.microsoft.com/office/drawing/2014/main" id="{2BEE4F89-4408-F00A-3DA8-BFCBC572C119}"/>
              </a:ext>
            </a:extLst>
          </p:cNvPr>
          <p:cNvGraphicFramePr>
            <a:graphicFrameLocks noGrp="1"/>
          </p:cNvGraphicFramePr>
          <p:nvPr>
            <p:extLst>
              <p:ext uri="{D42A27DB-BD31-4B8C-83A1-F6EECF244321}">
                <p14:modId xmlns:p14="http://schemas.microsoft.com/office/powerpoint/2010/main" val="687161117"/>
              </p:ext>
            </p:extLst>
          </p:nvPr>
        </p:nvGraphicFramePr>
        <p:xfrm>
          <a:off x="241825" y="283020"/>
          <a:ext cx="5530128" cy="5986967"/>
        </p:xfrm>
        <a:graphic>
          <a:graphicData uri="http://schemas.openxmlformats.org/drawingml/2006/table">
            <a:tbl>
              <a:tblPr firstRow="1" bandRow="1">
                <a:tableStyleId>{5C22544A-7EE6-4342-B048-85BDC9FD1C3A}</a:tableStyleId>
              </a:tblPr>
              <a:tblGrid>
                <a:gridCol w="1290205">
                  <a:extLst>
                    <a:ext uri="{9D8B030D-6E8A-4147-A177-3AD203B41FA5}">
                      <a16:colId xmlns:a16="http://schemas.microsoft.com/office/drawing/2014/main" val="1397519339"/>
                    </a:ext>
                  </a:extLst>
                </a:gridCol>
                <a:gridCol w="1515011">
                  <a:extLst>
                    <a:ext uri="{9D8B030D-6E8A-4147-A177-3AD203B41FA5}">
                      <a16:colId xmlns:a16="http://schemas.microsoft.com/office/drawing/2014/main" val="279180329"/>
                    </a:ext>
                  </a:extLst>
                </a:gridCol>
                <a:gridCol w="1362456">
                  <a:extLst>
                    <a:ext uri="{9D8B030D-6E8A-4147-A177-3AD203B41FA5}">
                      <a16:colId xmlns:a16="http://schemas.microsoft.com/office/drawing/2014/main" val="1419483341"/>
                    </a:ext>
                  </a:extLst>
                </a:gridCol>
                <a:gridCol w="1362456">
                  <a:extLst>
                    <a:ext uri="{9D8B030D-6E8A-4147-A177-3AD203B41FA5}">
                      <a16:colId xmlns:a16="http://schemas.microsoft.com/office/drawing/2014/main" val="1532179531"/>
                    </a:ext>
                  </a:extLst>
                </a:gridCol>
              </a:tblGrid>
              <a:tr h="226247">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Aim</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Why?</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Key Area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algn="l">
                        <a:lnSpc>
                          <a:spcPct val="100000"/>
                        </a:lnSpc>
                      </a:pPr>
                      <a:r>
                        <a:rPr lang="en-US" sz="600" dirty="0">
                          <a:latin typeface="Calibri" panose="020F0502020204030204" pitchFamily="34" charset="0"/>
                          <a:cs typeface="Calibri" panose="020F0502020204030204" pitchFamily="34" charset="0"/>
                        </a:rPr>
                        <a:t>Focus on teacher training ensuring all teachers are confident to enjoy teaching High Quality Physical Education.</a:t>
                      </a:r>
                    </a:p>
                    <a:p>
                      <a:pPr algn="l">
                        <a:lnSpc>
                          <a:spcPct val="100000"/>
                        </a:lnSpc>
                      </a:pPr>
                      <a:endParaRPr lang="en-US" sz="600" dirty="0">
                        <a:latin typeface="Calibri" panose="020F0502020204030204" pitchFamily="34" charset="0"/>
                        <a:cs typeface="Calibri" panose="020F0502020204030204" pitchFamily="34" charset="0"/>
                      </a:endParaRPr>
                    </a:p>
                    <a:p>
                      <a:pPr algn="l">
                        <a:lnSpc>
                          <a:spcPct val="100000"/>
                        </a:lnSpc>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latin typeface="Calibri" panose="020F0502020204030204" pitchFamily="34" charset="0"/>
                          <a:cs typeface="Calibri" panose="020F0502020204030204" pitchFamily="34" charset="0"/>
                        </a:rPr>
                        <a:t>To ensure all children are participating in two hours a week of high-quality PE every week.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latin typeface="Calibri" panose="020F0502020204030204" pitchFamily="34" charset="0"/>
                          <a:cs typeface="Calibri" panose="020F0502020204030204" pitchFamily="34" charset="0"/>
                        </a:rPr>
                        <a:t>Increasing confidence, knowledge and skills of all staff in teaching PE and sporting activities prioritising CPD and training where needed.</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Staff confidence surveys, pupils attainment data, lesson observation reviews, pupil voice. </a:t>
                      </a:r>
                    </a:p>
                    <a:p>
                      <a:pPr algn="l">
                        <a:lnSpc>
                          <a:spcPct val="100000"/>
                        </a:lnSpc>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Provide in-school opportunities for pupils to be physically active at lunchtime and after school, with a particular focus on inactive girls, SEND pupils and disadvantaged children.</a:t>
                      </a: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To ensure that all pupils are active for an average of 60 minutes a day. In 2024/25, lunchtime engagement improved but not all pupils were consistently active during unstructured time. New equipment and Sports Leader provision will target the least active groups.</a:t>
                      </a:r>
                    </a:p>
                    <a:p>
                      <a:pPr algn="l">
                        <a:lnSpc>
                          <a:spcPct val="100000"/>
                        </a:lnSpc>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Key Indicator 2: Increasing engagement of all pupils in regular physical activity and sporting activities.</a:t>
                      </a:r>
                    </a:p>
                    <a:p>
                      <a:pPr algn="l">
                        <a:lnSpc>
                          <a:spcPct val="100000"/>
                        </a:lnSpc>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Lunchtime observation data and pupil activity surveys (half-termly). Club attendance registers. Pupil voice. Sports Leader activity logs.</a:t>
                      </a:r>
                    </a:p>
                    <a:p>
                      <a:pPr algn="l">
                        <a:lnSpc>
                          <a:spcPct val="100000"/>
                        </a:lnSpc>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Provide all pupils with access to a broader range of sports and physical activities, including Forest School (OAA), Pickleball and new sports introduced through enrichment days and extended curriculum PE provision.</a:t>
                      </a: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In 2024/25, OAA was limited to one half-term per class and some clubs were oversubscribed. Expanding provision will ensure a genuinely broad and balanced PE curriculum, with particular focus on engaging girls, SEND pupils and those disengaged from traditional team sports.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Key Indicator 4: Offering a broader and more equal experience of a range of sports and physical activities to all pupils.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Range of sports experienced per pupil (termly survey). Teacher observations during enrichment. Forest School session records. Pupil voice on new sports tried.</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Ensure all pupils participate in regular intra-school competition and access inter-school competition through OCRA School Games events and specialist coaching.</a:t>
                      </a: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In 2024/25, competitive provision was strong but not all year groups had equal access to inter-school competition, and formats were focused primarily on team sports. OCRA membership and specialist coaches will ensure all pupils from KS1 to UKS2 experience meaningful competition in a range of formats.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Key Indicator 5: Increasing participation in competitive sport.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OCRA event participation registers. Competition calendar. Pupil voice on competitive experiences. Sports Day participation and enjoyment data.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Ensure all Year 5 and Year 6 pupils meet national curriculum swimming requirements through core swimming lessons and targeted top-up sessions for those who have not yet met the standard.</a:t>
                      </a: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In 2024/25, 88% of Year 6 met the 25m standard but 12% did not, including 4% identified as non-swimmers. Earlier baseline assessment in Year 5 and a structured top-up programme will ensure we move towards 100% by July 2026.</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Key Indicator 4: Offering a broader and more equal experience, including swimming as a national curriculum requirement.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Poolside swimming instructor assessments (before and after). Percentage of Year 6 meeting all three national curriculum swimming outcomes. Top-up session attendance and progress records.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3050298"/>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Commission specialist PE coaches (Saints FC / Saints South West) to deliver CPD alongside class teachers, building staff confidence and subject knowledge across all areas of the PE curriculum.</a:t>
                      </a: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In 2024/25, CPD was primarily observation-based. A structured coaching model where teachers co-teach with specialists will develop a sustainable bank of skills and activities. We want 100% of staff to feel fully confident teaching all areas of PE by July 2026.</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Key Indicator 1: Increasing confidence, knowledge and skills of all staff in teaching PE and sporting activities.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latin typeface="Calibri" panose="020F0502020204030204" pitchFamily="34" charset="0"/>
                          <a:cs typeface="Calibri" panose="020F0502020204030204" pitchFamily="34" charset="0"/>
                        </a:rPr>
                        <a:t>Staff confidence surveys (before and after). Lesson observation data. Pupil attainment data in PE. Teacher voice and feedback (termly).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97788787"/>
                  </a:ext>
                </a:extLst>
              </a:tr>
            </a:tbl>
          </a:graphicData>
        </a:graphic>
      </p:graphicFrame>
    </p:spTree>
    <p:extLst>
      <p:ext uri="{BB962C8B-B14F-4D97-AF65-F5344CB8AC3E}">
        <p14:creationId xmlns:p14="http://schemas.microsoft.com/office/powerpoint/2010/main" val="760599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76EB2-453F-EBD4-CAEA-C1385F926FE9}"/>
            </a:ext>
          </a:extLst>
        </p:cNvPr>
        <p:cNvGrpSpPr/>
        <p:nvPr/>
      </p:nvGrpSpPr>
      <p:grpSpPr>
        <a:xfrm>
          <a:off x="0" y="0"/>
          <a:ext cx="0" cy="0"/>
          <a:chOff x="0" y="0"/>
          <a:chExt cx="0" cy="0"/>
        </a:xfrm>
      </p:grpSpPr>
      <p:pic>
        <p:nvPicPr>
          <p:cNvPr id="3" name="Picture 2" descr="A screenshot of a computer  AI-generated content may be incorrect.">
            <a:extLst>
              <a:ext uri="{FF2B5EF4-FFF2-40B4-BE49-F238E27FC236}">
                <a16:creationId xmlns:a16="http://schemas.microsoft.com/office/drawing/2014/main" id="{B16F9FF0-9213-3BFF-5463-418DC945D99B}"/>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04783345-C545-CED1-568E-A1725BB54AFE}"/>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Plan, monitor and evaluate (2025/2026</a:t>
            </a:r>
          </a:p>
        </p:txBody>
      </p:sp>
      <p:sp>
        <p:nvSpPr>
          <p:cNvPr id="2" name="TextBox 1">
            <a:extLst>
              <a:ext uri="{FF2B5EF4-FFF2-40B4-BE49-F238E27FC236}">
                <a16:creationId xmlns:a16="http://schemas.microsoft.com/office/drawing/2014/main" id="{282A97B3-2922-B00E-5223-36C9D9090A0A}"/>
              </a:ext>
            </a:extLst>
          </p:cNvPr>
          <p:cNvSpPr txBox="1"/>
          <p:nvPr/>
        </p:nvSpPr>
        <p:spPr>
          <a:xfrm>
            <a:off x="241825" y="621478"/>
            <a:ext cx="5684413" cy="2240165"/>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t>Please aim to use this as a live working document through the year. </a:t>
            </a:r>
          </a:p>
          <a:p>
            <a:pPr>
              <a:lnSpc>
                <a:spcPct val="124000"/>
              </a:lnSpc>
            </a:pPr>
            <a:endParaRPr lang="en-US" sz="500" dirty="0"/>
          </a:p>
          <a:p>
            <a:pPr marL="171450" indent="-171450">
              <a:lnSpc>
                <a:spcPct val="124000"/>
              </a:lnSpc>
              <a:buFont typeface="Arial" panose="020B0604020202020204" pitchFamily="34" charset="0"/>
              <a:buChar char="•"/>
            </a:pPr>
            <a:r>
              <a:rPr lang="en-US" sz="850" dirty="0"/>
              <a:t>Keep returning to this to evidence adaptations and progress made through the PESSPA opportunities you provide.</a:t>
            </a:r>
          </a:p>
          <a:p>
            <a:pPr>
              <a:lnSpc>
                <a:spcPct val="124000"/>
              </a:lnSpc>
            </a:pPr>
            <a:endParaRPr lang="en-US" sz="500" dirty="0"/>
          </a:p>
          <a:p>
            <a:pPr marL="171450" indent="-171450">
              <a:lnSpc>
                <a:spcPct val="124000"/>
              </a:lnSpc>
              <a:buFont typeface="Arial" panose="020B0604020202020204" pitchFamily="34" charset="0"/>
              <a:buChar char="•"/>
            </a:pPr>
            <a:r>
              <a:rPr lang="en-US" sz="850" dirty="0"/>
              <a:t>There is no set number of objectives you must have. </a:t>
            </a:r>
          </a:p>
          <a:p>
            <a:pPr>
              <a:lnSpc>
                <a:spcPct val="124000"/>
              </a:lnSpc>
            </a:pPr>
            <a:endParaRPr lang="en-US" sz="500" dirty="0"/>
          </a:p>
          <a:p>
            <a:pPr marL="171450" indent="-171450">
              <a:lnSpc>
                <a:spcPct val="124000"/>
              </a:lnSpc>
              <a:buFont typeface="Arial" panose="020B0604020202020204" pitchFamily="34" charset="0"/>
              <a:buChar char="•"/>
            </a:pPr>
            <a:r>
              <a:rPr lang="en-US" sz="850" dirty="0"/>
              <a:t>Make as many or as few as you see fit that will support your aims for the year ahead. </a:t>
            </a:r>
          </a:p>
          <a:p>
            <a:pPr>
              <a:lnSpc>
                <a:spcPct val="124000"/>
              </a:lnSpc>
            </a:pPr>
            <a:endParaRPr lang="en-US" sz="500" dirty="0"/>
          </a:p>
          <a:p>
            <a:pPr marL="171450" indent="-171450">
              <a:lnSpc>
                <a:spcPct val="124000"/>
              </a:lnSpc>
              <a:buFont typeface="Arial" panose="020B0604020202020204" pitchFamily="34" charset="0"/>
              <a:buChar char="•"/>
            </a:pPr>
            <a:r>
              <a:rPr lang="en-US" sz="850" dirty="0"/>
              <a:t>Consider which of the 5 key areas improvements will be focusing on: </a:t>
            </a:r>
          </a:p>
          <a:p>
            <a:pPr>
              <a:lnSpc>
                <a:spcPct val="124000"/>
              </a:lnSpc>
            </a:pPr>
            <a:endParaRPr lang="en-US" sz="500" dirty="0"/>
          </a:p>
          <a:p>
            <a:pPr marL="228600" indent="-228600">
              <a:lnSpc>
                <a:spcPct val="124000"/>
              </a:lnSpc>
              <a:buFont typeface="+mj-lt"/>
              <a:buAutoNum type="arabicPeriod"/>
            </a:pPr>
            <a:r>
              <a:rPr lang="en-US" sz="700" dirty="0"/>
              <a:t>Increasing confidence, knowledge and skills of all staff in teaching PE and sporting activities prioritising CPD and training where needed.</a:t>
            </a:r>
          </a:p>
          <a:p>
            <a:pPr marL="228600" indent="-228600">
              <a:lnSpc>
                <a:spcPct val="124000"/>
              </a:lnSpc>
              <a:buFont typeface="+mj-lt"/>
              <a:buAutoNum type="arabicPeriod"/>
            </a:pPr>
            <a:r>
              <a:rPr lang="en-US" sz="700" dirty="0"/>
              <a:t>Increasing engagement of all pupils in regular physical activity and sporting activities</a:t>
            </a:r>
          </a:p>
          <a:p>
            <a:pPr marL="228600" indent="-228600">
              <a:lnSpc>
                <a:spcPct val="124000"/>
              </a:lnSpc>
              <a:buFont typeface="+mj-lt"/>
              <a:buAutoNum type="arabicPeriod"/>
            </a:pPr>
            <a:r>
              <a:rPr lang="en-US" sz="700" dirty="0"/>
              <a:t>Raising the profile of PE and sport across the school, to support whole school improvement</a:t>
            </a:r>
          </a:p>
          <a:p>
            <a:pPr marL="228600" indent="-228600">
              <a:lnSpc>
                <a:spcPct val="124000"/>
              </a:lnSpc>
              <a:buFont typeface="+mj-lt"/>
              <a:buAutoNum type="arabicPeriod"/>
            </a:pPr>
            <a:r>
              <a:rPr lang="en-US" sz="700" dirty="0"/>
              <a:t>Offer a broader and more equal experience of a range of sports and physical activities to all pupils and ensure equal access to sport for boys and girls</a:t>
            </a:r>
          </a:p>
          <a:p>
            <a:pPr marL="228600" indent="-228600">
              <a:lnSpc>
                <a:spcPct val="124000"/>
              </a:lnSpc>
              <a:buFont typeface="+mj-lt"/>
              <a:buAutoNum type="arabicPeriod"/>
            </a:pPr>
            <a:r>
              <a:rPr lang="en-US" sz="700" dirty="0"/>
              <a:t>Increasing participation in competitive sport</a:t>
            </a:r>
          </a:p>
        </p:txBody>
      </p:sp>
    </p:spTree>
    <p:extLst>
      <p:ext uri="{BB962C8B-B14F-4D97-AF65-F5344CB8AC3E}">
        <p14:creationId xmlns:p14="http://schemas.microsoft.com/office/powerpoint/2010/main" val="3285007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97B36-0064-E168-7038-3FC8704FBAB7}"/>
            </a:ext>
          </a:extLst>
        </p:cNvPr>
        <p:cNvGrpSpPr/>
        <p:nvPr/>
      </p:nvGrpSpPr>
      <p:grpSpPr>
        <a:xfrm>
          <a:off x="0" y="0"/>
          <a:ext cx="0" cy="0"/>
          <a:chOff x="0" y="0"/>
          <a:chExt cx="0" cy="0"/>
        </a:xfrm>
      </p:grpSpPr>
      <p:pic>
        <p:nvPicPr>
          <p:cNvPr id="3" name="Picture 2" descr="A screenshot of a computer  AI-generated content may be incorrect.">
            <a:extLst>
              <a:ext uri="{FF2B5EF4-FFF2-40B4-BE49-F238E27FC236}">
                <a16:creationId xmlns:a16="http://schemas.microsoft.com/office/drawing/2014/main" id="{B2969350-C89D-DCEF-42F1-FBCB2DDD41B0}"/>
              </a:ext>
            </a:extLst>
          </p:cNvPr>
          <p:cNvPicPr>
            <a:picLocks noChangeAspect="1"/>
          </p:cNvPicPr>
          <p:nvPr/>
        </p:nvPicPr>
        <p:blipFill>
          <a:blip r:embed="rId2"/>
          <a:stretch>
            <a:fillRect/>
          </a:stretch>
        </p:blipFill>
        <p:spPr>
          <a:xfrm>
            <a:off x="-16769" y="0"/>
            <a:ext cx="6166284" cy="4322536"/>
          </a:xfrm>
          <a:prstGeom prst="rect">
            <a:avLst/>
          </a:prstGeom>
        </p:spPr>
      </p:pic>
      <p:graphicFrame>
        <p:nvGraphicFramePr>
          <p:cNvPr id="2" name="Table 1">
            <a:extLst>
              <a:ext uri="{FF2B5EF4-FFF2-40B4-BE49-F238E27FC236}">
                <a16:creationId xmlns:a16="http://schemas.microsoft.com/office/drawing/2014/main" id="{225C9E27-D120-FB0E-EDFD-E98BBC05173C}"/>
              </a:ext>
            </a:extLst>
          </p:cNvPr>
          <p:cNvGraphicFramePr>
            <a:graphicFrameLocks noGrp="1"/>
          </p:cNvGraphicFramePr>
          <p:nvPr>
            <p:extLst>
              <p:ext uri="{D42A27DB-BD31-4B8C-83A1-F6EECF244321}">
                <p14:modId xmlns:p14="http://schemas.microsoft.com/office/powerpoint/2010/main" val="2305163843"/>
              </p:ext>
            </p:extLst>
          </p:nvPr>
        </p:nvGraphicFramePr>
        <p:xfrm>
          <a:off x="294842" y="839137"/>
          <a:ext cx="5530128" cy="325374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74420">
                  <a:extLst>
                    <a:ext uri="{9D8B030D-6E8A-4147-A177-3AD203B41FA5}">
                      <a16:colId xmlns:a16="http://schemas.microsoft.com/office/drawing/2014/main" val="3874769663"/>
                    </a:ext>
                  </a:extLst>
                </a:gridCol>
                <a:gridCol w="1432560">
                  <a:extLst>
                    <a:ext uri="{9D8B030D-6E8A-4147-A177-3AD203B41FA5}">
                      <a16:colId xmlns:a16="http://schemas.microsoft.com/office/drawing/2014/main" val="279180329"/>
                    </a:ext>
                  </a:extLst>
                </a:gridCol>
                <a:gridCol w="1501140">
                  <a:extLst>
                    <a:ext uri="{9D8B030D-6E8A-4147-A177-3AD203B41FA5}">
                      <a16:colId xmlns:a16="http://schemas.microsoft.com/office/drawing/2014/main" val="1419483341"/>
                    </a:ext>
                  </a:extLst>
                </a:gridCol>
                <a:gridCol w="102437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cs typeface="Calibri" panose="020F0502020204030204" pitchFamily="34" charset="0"/>
                        </a:rPr>
                        <a:t>Develop lunchtime play provision to increase activity for least active groups.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Develop pupil leadership (training </a:t>
                      </a:r>
                      <a:r>
                        <a:rPr lang="en-US" sz="600" dirty="0" err="1">
                          <a:solidFill>
                            <a:schemeClr val="tx1"/>
                          </a:solidFill>
                          <a:latin typeface="Calibri" panose="020F0502020204030204" pitchFamily="34" charset="0"/>
                          <a:cs typeface="Calibri" panose="020F0502020204030204" pitchFamily="34" charset="0"/>
                        </a:rPr>
                        <a:t>programme</a:t>
                      </a:r>
                      <a:r>
                        <a:rPr lang="en-US" sz="600" dirty="0">
                          <a:solidFill>
                            <a:schemeClr val="tx1"/>
                          </a:solidFill>
                          <a:latin typeface="Calibri" panose="020F0502020204030204" pitchFamily="34" charset="0"/>
                          <a:cs typeface="Calibri" panose="020F0502020204030204" pitchFamily="34" charset="0"/>
                        </a:rPr>
                        <a:t>), Midday supervisor training, Staff CDP to develop their understanding of games and play, Range of equipment, Youth voice activities to understand pupils wants and needs Outdoor play provision such as OPAL</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A confident and competent group of activity leaders that take initiative and create a more active and inclusive playground for all pupils. Midday supervisors and all staff leading a range of physical activities and joining in with movement daily to role model. A happier, more active playground that meets the needs of all pupils especially SEND and girls.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550" dirty="0">
                          <a:solidFill>
                            <a:schemeClr val="tx1"/>
                          </a:solidFill>
                          <a:latin typeface="Calibri" panose="020F0502020204030204" pitchFamily="34" charset="0"/>
                          <a:cs typeface="Calibri" panose="020F0502020204030204" pitchFamily="34" charset="0"/>
                        </a:rPr>
                        <a:t>Youth voice data through half-termly surveys and interviews/group discussions with a variety of pupils (leaders, children participating and those that are less active at break times). Conduct regular observations of the playground to gauge activity levels of the least active children. Staff voice and feedback.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500" dirty="0">
                          <a:solidFill>
                            <a:schemeClr val="tx1"/>
                          </a:solidFill>
                          <a:latin typeface="Calibri" panose="020F0502020204030204" pitchFamily="34" charset="0"/>
                          <a:cs typeface="Calibri" panose="020F0502020204030204" pitchFamily="34" charset="0"/>
                        </a:rPr>
                        <a:t>Activity leaders are leading a broad range of activities and actively seeking children that are not engaged in physical activity during lunch times. Midday supervisors have grown in confidence and far more active and engaged in games with the children. Lunch times are more active with children having fun. Activity options have been tailored to suit the needs of SEND pupils through considerate choices of equipment and the types of games played. Girls are proving to be the hardest group to engage as some are still choosing not to be active.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500" dirty="0">
                          <a:solidFill>
                            <a:schemeClr val="tx1"/>
                          </a:solidFill>
                          <a:latin typeface="Calibri" panose="020F0502020204030204" pitchFamily="34" charset="0"/>
                          <a:cs typeface="Calibri" panose="020F0502020204030204" pitchFamily="34" charset="0"/>
                        </a:rPr>
                        <a:t>Continued training for activity leaders and bringing new leaders into the group to bring new ideas and expertise. More leaders will also mean more activities are able to be delivered. Continued training with midday supervisors. Establish lead midday supervisors to empower them and give them ownership. Continue to listen to SEND pupils and tailor activities to their needs and wants. Focus priorities on engaging girls. Work with least active girls to create activities that are meaningful and enjoyable for them. Do they want to be activity leaders for younger children to give them purpose and confidence?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500" dirty="0">
                          <a:solidFill>
                            <a:schemeClr val="tx1"/>
                          </a:solidFill>
                          <a:latin typeface="Calibri" panose="020F0502020204030204" pitchFamily="34" charset="0"/>
                          <a:cs typeface="Calibri" panose="020F0502020204030204" pitchFamily="34" charset="0"/>
                        </a:rPr>
                        <a:t>100 out of 100 activity leaders want to carry on with this role next year. 30 more children have enquired to joining the team. Meetings and the end of year survey have shown all leaders feel positive and enjoy making a difference for others. Interviews by random selection were conducted and 92% of pupils were either 'happy' or 'very happy' with the activities on offer at lunch time. End of year physical activity survey findings such as:</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500" dirty="0">
                          <a:solidFill>
                            <a:schemeClr val="tx1"/>
                          </a:solidFill>
                          <a:latin typeface="Calibri" panose="020F0502020204030204" pitchFamily="34" charset="0"/>
                          <a:cs typeface="Calibri" panose="020F0502020204030204" pitchFamily="34" charset="0"/>
                        </a:rPr>
                        <a:t>- Am I involved with games at lunch       time - 89% Yes</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500" dirty="0">
                          <a:solidFill>
                            <a:schemeClr val="tx1"/>
                          </a:solidFill>
                          <a:latin typeface="Calibri" panose="020F0502020204030204" pitchFamily="34" charset="0"/>
                          <a:cs typeface="Calibri" panose="020F0502020204030204" pitchFamily="34" charset="0"/>
                        </a:rPr>
                        <a:t>- Do I enjoy lunch time? 97% Yes</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500" dirty="0">
                          <a:solidFill>
                            <a:schemeClr val="tx1"/>
                          </a:solidFill>
                          <a:latin typeface="Calibri" panose="020F0502020204030204" pitchFamily="34" charset="0"/>
                          <a:cs typeface="Calibri" panose="020F0502020204030204" pitchFamily="34" charset="0"/>
                        </a:rPr>
                        <a:t>- Have I joined in with a game with the activity leaders? 100% Yes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Physical Resources - £1000</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CPD for staff - £500</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
        <p:nvSpPr>
          <p:cNvPr id="5" name="TextBox 4">
            <a:extLst>
              <a:ext uri="{FF2B5EF4-FFF2-40B4-BE49-F238E27FC236}">
                <a16:creationId xmlns:a16="http://schemas.microsoft.com/office/drawing/2014/main" id="{7C0CE318-2120-E324-9292-5A86D8597144}"/>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Plan, monitor and evaluate (2025/2026</a:t>
            </a:r>
          </a:p>
        </p:txBody>
      </p:sp>
    </p:spTree>
    <p:extLst>
      <p:ext uri="{BB962C8B-B14F-4D97-AF65-F5344CB8AC3E}">
        <p14:creationId xmlns:p14="http://schemas.microsoft.com/office/powerpoint/2010/main" val="2070466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A891C-7B14-166A-A3BA-79F6E8E36AD9}"/>
            </a:ext>
          </a:extLst>
        </p:cNvPr>
        <p:cNvGrpSpPr/>
        <p:nvPr/>
      </p:nvGrpSpPr>
      <p:grpSpPr>
        <a:xfrm>
          <a:off x="0" y="0"/>
          <a:ext cx="0" cy="0"/>
          <a:chOff x="0" y="0"/>
          <a:chExt cx="0" cy="0"/>
        </a:xfrm>
      </p:grpSpPr>
      <p:pic>
        <p:nvPicPr>
          <p:cNvPr id="3" name="Picture 2" descr="A screenshot of a computer  AI-generated content may be incorrect.">
            <a:extLst>
              <a:ext uri="{FF2B5EF4-FFF2-40B4-BE49-F238E27FC236}">
                <a16:creationId xmlns:a16="http://schemas.microsoft.com/office/drawing/2014/main" id="{83FCC5BF-69B1-8281-8BAD-88861BCEBDC1}"/>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1CFA53F3-F0F5-4362-4434-1CA64B94EA7D}"/>
              </a:ext>
            </a:extLst>
          </p:cNvPr>
          <p:cNvSpPr txBox="1"/>
          <p:nvPr/>
        </p:nvSpPr>
        <p:spPr>
          <a:xfrm>
            <a:off x="241825" y="172240"/>
            <a:ext cx="3559359" cy="246221"/>
          </a:xfrm>
          <a:prstGeom prst="rect">
            <a:avLst/>
          </a:prstGeom>
          <a:noFill/>
        </p:spPr>
        <p:txBody>
          <a:bodyPr wrap="square" rtlCol="0">
            <a:spAutoFit/>
          </a:bodyPr>
          <a:lstStyle/>
          <a:p>
            <a:r>
              <a:rPr lang="en-US" sz="1000" b="1" dirty="0">
                <a:latin typeface="Calibri" panose="020F0502020204030204" pitchFamily="34" charset="0"/>
                <a:cs typeface="Calibri" panose="020F0502020204030204" pitchFamily="34" charset="0"/>
              </a:rPr>
              <a:t>Your objective: Key Area 5: Increasing participation in competitive sport</a:t>
            </a:r>
          </a:p>
        </p:txBody>
      </p:sp>
      <p:graphicFrame>
        <p:nvGraphicFramePr>
          <p:cNvPr id="2" name="Table 1">
            <a:extLst>
              <a:ext uri="{FF2B5EF4-FFF2-40B4-BE49-F238E27FC236}">
                <a16:creationId xmlns:a16="http://schemas.microsoft.com/office/drawing/2014/main" id="{F06D8B73-1069-A20D-8F57-8B1AA064904F}"/>
              </a:ext>
            </a:extLst>
          </p:cNvPr>
          <p:cNvGraphicFramePr>
            <a:graphicFrameLocks noGrp="1"/>
          </p:cNvGraphicFramePr>
          <p:nvPr>
            <p:extLst>
              <p:ext uri="{D42A27DB-BD31-4B8C-83A1-F6EECF244321}">
                <p14:modId xmlns:p14="http://schemas.microsoft.com/office/powerpoint/2010/main" val="2525271240"/>
              </p:ext>
            </p:extLst>
          </p:nvPr>
        </p:nvGraphicFramePr>
        <p:xfrm>
          <a:off x="294842" y="694098"/>
          <a:ext cx="5530128" cy="355092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To increase children’s participation in competitive sport and expose them to a wide variety of new sporting experiences through the OCRA School Games Partnership. In 2024/25, participation in inter-school competition was strong but focused on team sports and not all year groups had equal access. By July 2026, we predict that 100% of KS1 and KS2 pupils will have participated in at least one inter-school competitive event.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800" dirty="0"/>
                        <a:t>Through working with local partner schools and our school games mark partner in order to access new sports and inter school competitions. </a:t>
                      </a:r>
                      <a:endParaRPr sz="800" dirty="0"/>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 Increased participation in sports both inside and outside of school</a:t>
                      </a:r>
                    </a:p>
                    <a:p>
                      <a:pPr algn="l">
                        <a:lnSpc>
                          <a:spcPct val="100000"/>
                        </a:lnSpc>
                      </a:pPr>
                      <a:r>
                        <a:rPr lang="en-US" sz="600" dirty="0">
                          <a:solidFill>
                            <a:schemeClr val="tx1"/>
                          </a:solidFill>
                          <a:latin typeface="Calibri" panose="020F0502020204030204" pitchFamily="34" charset="0"/>
                          <a:cs typeface="Calibri" panose="020F0502020204030204" pitchFamily="34" charset="0"/>
                        </a:rPr>
                        <a:t>A greater uptake in sporting clubs and children undertaking in sports as part of a healthy lifestyle.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Calibri" panose="020F0502020204030204" pitchFamily="34" charset="0"/>
                          <a:cs typeface="Calibri" panose="020F0502020204030204" pitchFamily="34" charset="0"/>
                        </a:rPr>
                        <a:t>OCRA event participation registers. Competition calendar. Pupil voice surveys. Coach session plans and feedback.</a:t>
                      </a:r>
                    </a:p>
                    <a:p>
                      <a:pPr marL="0" marR="0" lvl="0" indent="0" algn="l" defTabSz="575981" rtl="0" eaLnBrk="1" fontAlgn="auto" latinLnBrk="0" hangingPunct="1">
                        <a:lnSpc>
                          <a:spcPct val="100000"/>
                        </a:lnSpc>
                        <a:spcBef>
                          <a:spcPts val="0"/>
                        </a:spcBef>
                        <a:spcAft>
                          <a:spcPts val="0"/>
                        </a:spcAft>
                        <a:buClrTx/>
                        <a:buSzTx/>
                        <a:buFontTx/>
                        <a:buNone/>
                        <a:tabLst/>
                        <a:defRPr/>
                      </a:pPr>
                      <a:endParaRPr dirty="0"/>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cs typeface="Calibri" panose="020F0502020204030204" pitchFamily="34" charset="0"/>
                        </a:rPr>
                        <a:t>More children have been active and have had the opportunity to experience new sports. The uptake for sporting clubs has increased by 23% on previous years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Working alongside our school games mark partner OCRA to produce a calendar of events that is affordable alongside other local schools this will be sustainable for next year as long as some funding is enabled for transport.</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OCRA membership is an annual subscription and will be renewed each year. Coach provision through Saints FC is embedded in the school's PE offer and can continue to be funded through the PE premium or through club income.</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£900 (OCRA membership) + £1,500 (coaches for events) = £2,400</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3120658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69C9E-67AA-3F69-6298-2FABAAE6F0BE}"/>
            </a:ext>
          </a:extLst>
        </p:cNvPr>
        <p:cNvGrpSpPr/>
        <p:nvPr/>
      </p:nvGrpSpPr>
      <p:grpSpPr>
        <a:xfrm>
          <a:off x="0" y="0"/>
          <a:ext cx="0" cy="0"/>
          <a:chOff x="0" y="0"/>
          <a:chExt cx="0" cy="0"/>
        </a:xfrm>
      </p:grpSpPr>
      <p:pic>
        <p:nvPicPr>
          <p:cNvPr id="3" name="Picture 2" descr="A screenshot of a computer  AI-generated content may be incorrect.">
            <a:extLst>
              <a:ext uri="{FF2B5EF4-FFF2-40B4-BE49-F238E27FC236}">
                <a16:creationId xmlns:a16="http://schemas.microsoft.com/office/drawing/2014/main" id="{F28FF5A9-AA58-DE6F-B862-5B3888BD018C}"/>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4FD8F61E-148C-155F-6101-FF65E37D4262}"/>
              </a:ext>
            </a:extLst>
          </p:cNvPr>
          <p:cNvSpPr txBox="1"/>
          <p:nvPr/>
        </p:nvSpPr>
        <p:spPr>
          <a:xfrm>
            <a:off x="241825" y="172240"/>
            <a:ext cx="3559359" cy="246221"/>
          </a:xfrm>
          <a:prstGeom prst="rect">
            <a:avLst/>
          </a:prstGeom>
          <a:noFill/>
        </p:spPr>
        <p:txBody>
          <a:bodyPr wrap="square" rtlCol="0">
            <a:spAutoFit/>
          </a:bodyPr>
          <a:lstStyle/>
          <a:p>
            <a:r>
              <a:rPr lang="en-US" sz="1000" b="1" dirty="0">
                <a:latin typeface="Calibri" panose="020F0502020204030204" pitchFamily="34" charset="0"/>
                <a:cs typeface="Calibri" panose="020F0502020204030204" pitchFamily="34" charset="0"/>
              </a:rPr>
              <a:t>Your objective: Key Area 4: Broader and more equal experience of sports and activities</a:t>
            </a:r>
          </a:p>
        </p:txBody>
      </p:sp>
      <p:graphicFrame>
        <p:nvGraphicFramePr>
          <p:cNvPr id="2" name="Table 1">
            <a:extLst>
              <a:ext uri="{FF2B5EF4-FFF2-40B4-BE49-F238E27FC236}">
                <a16:creationId xmlns:a16="http://schemas.microsoft.com/office/drawing/2014/main" id="{F094E688-6515-9815-BF4B-1059CEF1B1F6}"/>
              </a:ext>
            </a:extLst>
          </p:cNvPr>
          <p:cNvGraphicFramePr>
            <a:graphicFrameLocks noGrp="1"/>
          </p:cNvGraphicFramePr>
          <p:nvPr>
            <p:extLst>
              <p:ext uri="{D42A27DB-BD31-4B8C-83A1-F6EECF244321}">
                <p14:modId xmlns:p14="http://schemas.microsoft.com/office/powerpoint/2010/main" val="1858028860"/>
              </p:ext>
            </p:extLst>
          </p:nvPr>
        </p:nvGraphicFramePr>
        <p:xfrm>
          <a:off x="294842" y="694098"/>
          <a:ext cx="5530128" cy="339852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158240">
                  <a:extLst>
                    <a:ext uri="{9D8B030D-6E8A-4147-A177-3AD203B41FA5}">
                      <a16:colId xmlns:a16="http://schemas.microsoft.com/office/drawing/2014/main" val="3874769663"/>
                    </a:ext>
                  </a:extLst>
                </a:gridCol>
                <a:gridCol w="1442384">
                  <a:extLst>
                    <a:ext uri="{9D8B030D-6E8A-4147-A177-3AD203B41FA5}">
                      <a16:colId xmlns:a16="http://schemas.microsoft.com/office/drawing/2014/main" val="279180329"/>
                    </a:ext>
                  </a:extLst>
                </a:gridCol>
                <a:gridCol w="1491316">
                  <a:extLst>
                    <a:ext uri="{9D8B030D-6E8A-4147-A177-3AD203B41FA5}">
                      <a16:colId xmlns:a16="http://schemas.microsoft.com/office/drawing/2014/main" val="1419483341"/>
                    </a:ext>
                  </a:extLst>
                </a:gridCol>
                <a:gridCol w="94055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To ensure all Year 5 and Year 6 pupils meet national curriculum swimming requirements. In 2024/25, 88% of Year 6 pupils could swim 25m, use a range of strokes, and perform safe self-rescue. Our aim is for 100% of Year 6 pupils to achieve all three national curriculum swimming outcomes by July 2026.</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800" dirty="0"/>
                        <a:t>Top up swimming for year 6 alongside year 5 who will work on stroke and life saving skills. </a:t>
                      </a:r>
                      <a:endParaRPr sz="8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By the end of year 6 all children will be able to swim the required distance and be able to perform life saving either to preserve themselves or save somebody else.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t>Planned 10 week block with assessments from swimming coaches that show 96% of year 6s can now swim the required 25metres and perform simple life saving.</a:t>
                      </a:r>
                      <a:r>
                        <a:rPr lang="en-US" sz="600" dirty="0">
                          <a:solidFill>
                            <a:schemeClr val="tx1"/>
                          </a:solidFill>
                          <a:latin typeface="Calibri" panose="020F0502020204030204" pitchFamily="34" charset="0"/>
                          <a:cs typeface="Calibri" panose="020F0502020204030204" pitchFamily="34" charset="0"/>
                        </a:rPr>
                        <a:t> Poolside swimming assessments. National curriculum swimming outcome data for Year 6. Top-up session records.</a:t>
                      </a:r>
                    </a:p>
                    <a:p>
                      <a:pPr marL="0" marR="0" lvl="0" indent="0" algn="l" defTabSz="575981" rtl="0" eaLnBrk="1" fontAlgn="auto" latinLnBrk="0" hangingPunct="1">
                        <a:lnSpc>
                          <a:spcPct val="100000"/>
                        </a:lnSpc>
                        <a:spcBef>
                          <a:spcPts val="0"/>
                        </a:spcBef>
                        <a:spcAft>
                          <a:spcPts val="0"/>
                        </a:spcAft>
                        <a:buClrTx/>
                        <a:buSzTx/>
                        <a:buFontTx/>
                        <a:buNone/>
                        <a:tabLst/>
                        <a:defRPr/>
                      </a:pPr>
                      <a:endParaRPr sz="8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96% of year 6s can now swim the required 25metres and perform simple life saving. With the vast majority of year 5s reaching the 25metre standard.</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improvements are sustainable if we keep to one year group as it is expensive but worthwhile.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The school is committed to funding swimming as a core curriculum entitlement each year. Year 5 swimming will continue to be funded through the PE premium, with top-up sessions for Year 6 pupils who need additional support.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b="1" dirty="0">
                          <a:solidFill>
                            <a:schemeClr val="tx1"/>
                          </a:solidFill>
                          <a:latin typeface="Calibri" panose="020F0502020204030204" pitchFamily="34" charset="0"/>
                          <a:cs typeface="Calibri" panose="020F0502020204030204" pitchFamily="34" charset="0"/>
                        </a:rPr>
                        <a:t>£3000</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1655039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07E74-3833-29CE-207E-3CF48DC16C3A}"/>
            </a:ext>
          </a:extLst>
        </p:cNvPr>
        <p:cNvGrpSpPr/>
        <p:nvPr/>
      </p:nvGrpSpPr>
      <p:grpSpPr>
        <a:xfrm>
          <a:off x="0" y="0"/>
          <a:ext cx="0" cy="0"/>
          <a:chOff x="0" y="0"/>
          <a:chExt cx="0" cy="0"/>
        </a:xfrm>
      </p:grpSpPr>
      <p:pic>
        <p:nvPicPr>
          <p:cNvPr id="3" name="Picture 2" descr="A screenshot of a computer  AI-generated content may be incorrect.">
            <a:extLst>
              <a:ext uri="{FF2B5EF4-FFF2-40B4-BE49-F238E27FC236}">
                <a16:creationId xmlns:a16="http://schemas.microsoft.com/office/drawing/2014/main" id="{25AEBBDF-DE55-F66C-1809-BA1423BE9834}"/>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089E5778-2ABF-786D-E9E1-7E651E56A44F}"/>
              </a:ext>
            </a:extLst>
          </p:cNvPr>
          <p:cNvSpPr txBox="1"/>
          <p:nvPr/>
        </p:nvSpPr>
        <p:spPr>
          <a:xfrm>
            <a:off x="241825" y="172240"/>
            <a:ext cx="3559359" cy="246221"/>
          </a:xfrm>
          <a:prstGeom prst="rect">
            <a:avLst/>
          </a:prstGeom>
          <a:noFill/>
        </p:spPr>
        <p:txBody>
          <a:bodyPr wrap="square" rtlCol="0">
            <a:spAutoFit/>
          </a:bodyPr>
          <a:lstStyle/>
          <a:p>
            <a:r>
              <a:rPr lang="en-US" sz="1000" b="1" dirty="0">
                <a:latin typeface="Calibri" panose="020F0502020204030204" pitchFamily="34" charset="0"/>
                <a:cs typeface="Calibri" panose="020F0502020204030204" pitchFamily="34" charset="0"/>
              </a:rPr>
              <a:t>Your objective: Key Area 2: Increasing engagement of all pupils in regular physical activity</a:t>
            </a:r>
          </a:p>
        </p:txBody>
      </p:sp>
      <p:graphicFrame>
        <p:nvGraphicFramePr>
          <p:cNvPr id="2" name="Table 1">
            <a:extLst>
              <a:ext uri="{FF2B5EF4-FFF2-40B4-BE49-F238E27FC236}">
                <a16:creationId xmlns:a16="http://schemas.microsoft.com/office/drawing/2014/main" id="{49DC3219-B457-2767-3A43-739FED7A8C4E}"/>
              </a:ext>
            </a:extLst>
          </p:cNvPr>
          <p:cNvGraphicFramePr>
            <a:graphicFrameLocks noGrp="1"/>
          </p:cNvGraphicFramePr>
          <p:nvPr>
            <p:extLst>
              <p:ext uri="{D42A27DB-BD31-4B8C-83A1-F6EECF244321}">
                <p14:modId xmlns:p14="http://schemas.microsoft.com/office/powerpoint/2010/main" val="2326156349"/>
              </p:ext>
            </p:extLst>
          </p:nvPr>
        </p:nvGraphicFramePr>
        <p:xfrm>
          <a:off x="241825" y="590701"/>
          <a:ext cx="5530128" cy="370332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158240">
                  <a:extLst>
                    <a:ext uri="{9D8B030D-6E8A-4147-A177-3AD203B41FA5}">
                      <a16:colId xmlns:a16="http://schemas.microsoft.com/office/drawing/2014/main" val="3874769663"/>
                    </a:ext>
                  </a:extLst>
                </a:gridCol>
                <a:gridCol w="1442384">
                  <a:extLst>
                    <a:ext uri="{9D8B030D-6E8A-4147-A177-3AD203B41FA5}">
                      <a16:colId xmlns:a16="http://schemas.microsoft.com/office/drawing/2014/main" val="279180329"/>
                    </a:ext>
                  </a:extLst>
                </a:gridCol>
                <a:gridCol w="1491316">
                  <a:extLst>
                    <a:ext uri="{9D8B030D-6E8A-4147-A177-3AD203B41FA5}">
                      <a16:colId xmlns:a16="http://schemas.microsoft.com/office/drawing/2014/main" val="1419483341"/>
                    </a:ext>
                  </a:extLst>
                </a:gridCol>
                <a:gridCol w="940550">
                  <a:extLst>
                    <a:ext uri="{9D8B030D-6E8A-4147-A177-3AD203B41FA5}">
                      <a16:colId xmlns:a16="http://schemas.microsoft.com/office/drawing/2014/main" val="1532179531"/>
                    </a:ext>
                  </a:extLst>
                </a:gridCol>
              </a:tblGrid>
              <a:tr h="283661">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156013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To increase the number of children who are physically active during lunchtime by providing a wider range of engaging, inclusive playground equipment. In 2024/25, lunchtime engagement improved but not all pupils — particularly girls and SEND pupils — were consistently active. By July 2026, we aim for at least 85% of pupils to be actively engaged in physical activity during lunchtime every day.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800" dirty="0"/>
                        <a:t>Training young sports leaders in how to lead</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800" dirty="0"/>
                        <a:t>games, this will be through staff engagement as well as formal training from OCRA our school games mark partner.  P.E. lead will monitor . Spending on equipment will include a range of games for all ages and some sensory items for SEND pupils. </a:t>
                      </a:r>
                      <a:endParaRPr sz="8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 All children engaged in active playtimes and lunchtimes, games will be led confidently by young sports leaders and MTAs will have the confidence to model and engage children in active play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800" dirty="0"/>
                        <a:t>Observations from P.E lead of active lunchtimes, equipment has proved very popular and the 5 of children who said that they enjoy playtimes and lunchtimes has improved from 65% to 85%</a:t>
                      </a:r>
                      <a:endParaRPr sz="8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283661">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120556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t>Observations from P.E lead of active lunchtimes, equipment has proved very popular and the 5 of children who said that they enjoy playtimes and lunchtimes has improved from 65% to 85%</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Staff are more engaged at lunchtimes and YSL take their role seriously, with many wanting to continue next year.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A maintenance amount will need to be allocated from the school budget to allow for sustainability.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New equipment becomes a permanent part of the school's play provision. Sports Leaders and midday supervisors, once trained, will continue to facilitate active lunchtimes each year. Equipment purchases are a one-off cost; ongoing activity is sustained through leadership and supervision. A maintenance cost will be included annually going forward.</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Lunchtime observation data. Pupil voice surveys. Sports Leader logs. Equipment audit.</a:t>
                      </a:r>
                    </a:p>
                    <a:p>
                      <a:pPr algn="l">
                        <a:lnSpc>
                          <a:spcPct val="100000"/>
                        </a:lnSpc>
                      </a:pP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1263486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A891C-7B14-166A-A3BA-79F6E8E36AD9}"/>
            </a:ext>
          </a:extLst>
        </p:cNvPr>
        <p:cNvGrpSpPr/>
        <p:nvPr/>
      </p:nvGrpSpPr>
      <p:grpSpPr>
        <a:xfrm>
          <a:off x="0" y="0"/>
          <a:ext cx="0" cy="0"/>
          <a:chOff x="0" y="0"/>
          <a:chExt cx="0" cy="0"/>
        </a:xfrm>
      </p:grpSpPr>
      <p:pic>
        <p:nvPicPr>
          <p:cNvPr id="3" name="Picture 2" descr="A screenshot of a computer  AI-generated content may be incorrect.">
            <a:extLst>
              <a:ext uri="{FF2B5EF4-FFF2-40B4-BE49-F238E27FC236}">
                <a16:creationId xmlns:a16="http://schemas.microsoft.com/office/drawing/2014/main" id="{83FCC5BF-69B1-8281-8BAD-88861BCEBDC1}"/>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1CFA53F3-F0F5-4362-4434-1CA64B94EA7D}"/>
              </a:ext>
            </a:extLst>
          </p:cNvPr>
          <p:cNvSpPr txBox="1"/>
          <p:nvPr/>
        </p:nvSpPr>
        <p:spPr>
          <a:xfrm>
            <a:off x="241825" y="172240"/>
            <a:ext cx="3559359" cy="246221"/>
          </a:xfrm>
          <a:prstGeom prst="rect">
            <a:avLst/>
          </a:prstGeom>
          <a:noFill/>
        </p:spPr>
        <p:txBody>
          <a:bodyPr wrap="square" rtlCol="0">
            <a:spAutoFit/>
          </a:bodyPr>
          <a:lstStyle/>
          <a:p>
            <a:r>
              <a:rPr lang="en-US" sz="1000" b="1" dirty="0">
                <a:latin typeface="Calibri" panose="020F0502020204030204" pitchFamily="34" charset="0"/>
                <a:cs typeface="Calibri" panose="020F0502020204030204" pitchFamily="34" charset="0"/>
              </a:rPr>
              <a:t>Your objective: Key Area 4: Broader and more equal experience of sports and activities</a:t>
            </a:r>
          </a:p>
        </p:txBody>
      </p:sp>
      <p:graphicFrame>
        <p:nvGraphicFramePr>
          <p:cNvPr id="2" name="Table 1">
            <a:extLst>
              <a:ext uri="{FF2B5EF4-FFF2-40B4-BE49-F238E27FC236}">
                <a16:creationId xmlns:a16="http://schemas.microsoft.com/office/drawing/2014/main" id="{F06D8B73-1069-A20D-8F57-8B1AA064904F}"/>
              </a:ext>
            </a:extLst>
          </p:cNvPr>
          <p:cNvGraphicFramePr>
            <a:graphicFrameLocks noGrp="1"/>
          </p:cNvGraphicFramePr>
          <p:nvPr>
            <p:extLst>
              <p:ext uri="{D42A27DB-BD31-4B8C-83A1-F6EECF244321}">
                <p14:modId xmlns:p14="http://schemas.microsoft.com/office/powerpoint/2010/main" val="3747971962"/>
              </p:ext>
            </p:extLst>
          </p:nvPr>
        </p:nvGraphicFramePr>
        <p:xfrm>
          <a:off x="294842" y="694098"/>
          <a:ext cx="5530128" cy="318516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To provide every child with high-quality Outdoor and Adventurous Activity (OAA) experience through a structured Forest School programme, broadening the range of physical education beyond traditional sports.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800" dirty="0"/>
                        <a:t>Utilise a Forest School provider to deliver quality Forest School and OAA across all year groups. </a:t>
                      </a:r>
                      <a:endParaRPr sz="800" dirty="0"/>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 All children experiencing quality OAA and developing a love of the outdoors.</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t>Pupil voice and P.E. lead observations.</a:t>
                      </a:r>
                      <a:endParaRPr sz="600" dirty="0"/>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450" dirty="0">
                          <a:solidFill>
                            <a:schemeClr val="tx1"/>
                          </a:solidFill>
                          <a:latin typeface="Calibri" panose="020F0502020204030204" pitchFamily="34" charset="0"/>
                          <a:cs typeface="Calibri" panose="020F0502020204030204" pitchFamily="34" charset="0"/>
                        </a:rPr>
                        <a:t>Children have all had half a term of quality OAA and have shown great appreciation for spending time outside, whilst being active and collaborative.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We have used funding to train a member of staff, who is passionate about Forest School in level 3 Forest School  leadership</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Pupil voice surveys. Enrichment day participation records (100% of pupils). Provider feedback.</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£5,500</a:t>
                      </a:r>
                    </a:p>
                    <a:p>
                      <a:pPr algn="l">
                        <a:lnSpc>
                          <a:spcPct val="100000"/>
                        </a:lnSpc>
                      </a:pP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3120658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A891C-7B14-166A-A3BA-79F6E8E36AD9}"/>
            </a:ext>
          </a:extLst>
        </p:cNvPr>
        <p:cNvGrpSpPr/>
        <p:nvPr/>
      </p:nvGrpSpPr>
      <p:grpSpPr>
        <a:xfrm>
          <a:off x="0" y="0"/>
          <a:ext cx="0" cy="0"/>
          <a:chOff x="0" y="0"/>
          <a:chExt cx="0" cy="0"/>
        </a:xfrm>
      </p:grpSpPr>
      <p:pic>
        <p:nvPicPr>
          <p:cNvPr id="3" name="Picture 2" descr="A screenshot of a computer  AI-generated content may be incorrect.">
            <a:extLst>
              <a:ext uri="{FF2B5EF4-FFF2-40B4-BE49-F238E27FC236}">
                <a16:creationId xmlns:a16="http://schemas.microsoft.com/office/drawing/2014/main" id="{83FCC5BF-69B1-8281-8BAD-88861BCEBDC1}"/>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1CFA53F3-F0F5-4362-4434-1CA64B94EA7D}"/>
              </a:ext>
            </a:extLst>
          </p:cNvPr>
          <p:cNvSpPr txBox="1"/>
          <p:nvPr/>
        </p:nvSpPr>
        <p:spPr>
          <a:xfrm>
            <a:off x="241825" y="172240"/>
            <a:ext cx="3559359" cy="246221"/>
          </a:xfrm>
          <a:prstGeom prst="rect">
            <a:avLst/>
          </a:prstGeom>
          <a:noFill/>
        </p:spPr>
        <p:txBody>
          <a:bodyPr wrap="square" rtlCol="0">
            <a:spAutoFit/>
          </a:bodyPr>
          <a:lstStyle/>
          <a:p>
            <a:r>
              <a:rPr lang="en-US" sz="1000" b="1" dirty="0">
                <a:latin typeface="Calibri" panose="020F0502020204030204" pitchFamily="34" charset="0"/>
                <a:cs typeface="Calibri" panose="020F0502020204030204" pitchFamily="34" charset="0"/>
              </a:rPr>
              <a:t>Your objective: Key Area 3: Raising the profile of PE and sport across the school</a:t>
            </a:r>
          </a:p>
        </p:txBody>
      </p:sp>
      <p:graphicFrame>
        <p:nvGraphicFramePr>
          <p:cNvPr id="2" name="Table 1">
            <a:extLst>
              <a:ext uri="{FF2B5EF4-FFF2-40B4-BE49-F238E27FC236}">
                <a16:creationId xmlns:a16="http://schemas.microsoft.com/office/drawing/2014/main" id="{F06D8B73-1069-A20D-8F57-8B1AA064904F}"/>
              </a:ext>
            </a:extLst>
          </p:cNvPr>
          <p:cNvGraphicFramePr>
            <a:graphicFrameLocks noGrp="1"/>
          </p:cNvGraphicFramePr>
          <p:nvPr>
            <p:extLst>
              <p:ext uri="{D42A27DB-BD31-4B8C-83A1-F6EECF244321}">
                <p14:modId xmlns:p14="http://schemas.microsoft.com/office/powerpoint/2010/main" val="3404786883"/>
              </p:ext>
            </p:extLst>
          </p:nvPr>
        </p:nvGraphicFramePr>
        <p:xfrm>
          <a:off x="294842" y="694098"/>
          <a:ext cx="5530128" cy="344424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To raise the profile of PE and sport across the school by introducing all pupils to Pickleball, a new and accessible sport that supports inclusion and broadens sporting experiences.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t>Introduction of new and different sports to enhance the P.E. provision. An enrichment day for Pickleball as well as dedicated Forest School and opportunities to compete in a variety of events through our school games partner.</a:t>
                      </a:r>
                      <a:endParaRPr sz="600" dirty="0"/>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 Children will enjoy P.E and recognize its importance as part of a healthy lifestyle.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t>Pupil voice and P.E. lead observations. Feedback from pickleball and forest school.</a:t>
                      </a:r>
                      <a:endParaRPr sz="700" dirty="0"/>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450" dirty="0">
                          <a:solidFill>
                            <a:schemeClr val="tx1"/>
                          </a:solidFill>
                          <a:latin typeface="Calibri" panose="020F0502020204030204" pitchFamily="34" charset="0"/>
                          <a:cs typeface="Calibri" panose="020F0502020204030204" pitchFamily="34" charset="0"/>
                        </a:rPr>
                        <a:t>Children are enjoying P.E. and hold it in high esteem, with many children citing it as their </a:t>
                      </a:r>
                      <a:r>
                        <a:rPr lang="en-US" sz="450" dirty="0" err="1">
                          <a:solidFill>
                            <a:schemeClr val="tx1"/>
                          </a:solidFill>
                          <a:latin typeface="Calibri" panose="020F0502020204030204" pitchFamily="34" charset="0"/>
                          <a:cs typeface="Calibri" panose="020F0502020204030204" pitchFamily="34" charset="0"/>
                        </a:rPr>
                        <a:t>favourite</a:t>
                      </a:r>
                      <a:r>
                        <a:rPr lang="en-US" sz="450" dirty="0">
                          <a:solidFill>
                            <a:schemeClr val="tx1"/>
                          </a:solidFill>
                          <a:latin typeface="Calibri" panose="020F0502020204030204" pitchFamily="34" charset="0"/>
                          <a:cs typeface="Calibri" panose="020F0502020204030204" pitchFamily="34" charset="0"/>
                        </a:rPr>
                        <a:t> subject. Uptake for clubs and the amount of children participating in school and out of school sports has increased this year.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Equipment purchased will last multiple years. Annual audits will identify future replacement needs. The range of sports accessible through the curriculum will continue to grow as new equipment is embedded into PE planning. Pupil voice will continue to shape future purchases.</a:t>
                      </a:r>
                      <a:r>
                        <a:rPr lang="en-GB" sz="600" dirty="0">
                          <a:solidFill>
                            <a:schemeClr val="tx1"/>
                          </a:solidFill>
                          <a:latin typeface="Calibri" panose="020F0502020204030204" pitchFamily="34" charset="0"/>
                          <a:cs typeface="Calibri" panose="020F0502020204030204" pitchFamily="34" charset="0"/>
                        </a:rPr>
                        <a:t> Pickleball equipment purchased for the enrichment day will remain in the school. The sport can be embedded into curriculum PE and extra-curricular provision going forward. Staff who observe specialist coaching will develop confidence to deliver Pickleball sessions independently.</a:t>
                      </a:r>
                      <a:r>
                        <a:rPr lang="en-US" sz="600" dirty="0">
                          <a:solidFill>
                            <a:schemeClr val="tx1"/>
                          </a:solidFill>
                          <a:latin typeface="Calibri" panose="020F0502020204030204" pitchFamily="34" charset="0"/>
                          <a:cs typeface="Calibri" panose="020F0502020204030204" pitchFamily="34" charset="0"/>
                        </a:rPr>
                        <a:t>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Equipment audit records. Teacher feedback. Pupil voice surveys. Range of sports in curriculum and extra-curricular timetables. Active England survey.</a:t>
                      </a:r>
                    </a:p>
                    <a:p>
                      <a:pPr algn="l">
                        <a:lnSpc>
                          <a:spcPct val="100000"/>
                        </a:lnSpc>
                      </a:pPr>
                      <a:endParaRPr lang="en-GB"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£700</a:t>
                      </a:r>
                    </a:p>
                    <a:p>
                      <a:pPr algn="l">
                        <a:lnSpc>
                          <a:spcPct val="100000"/>
                        </a:lnSpc>
                      </a:pP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3120658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A891C-7B14-166A-A3BA-79F6E8E36AD9}"/>
            </a:ext>
          </a:extLst>
        </p:cNvPr>
        <p:cNvGrpSpPr/>
        <p:nvPr/>
      </p:nvGrpSpPr>
      <p:grpSpPr>
        <a:xfrm>
          <a:off x="0" y="0"/>
          <a:ext cx="0" cy="0"/>
          <a:chOff x="0" y="0"/>
          <a:chExt cx="0" cy="0"/>
        </a:xfrm>
      </p:grpSpPr>
      <p:pic>
        <p:nvPicPr>
          <p:cNvPr id="3" name="Picture 2" descr="A screenshot of a computer  AI-generated content may be incorrect.">
            <a:extLst>
              <a:ext uri="{FF2B5EF4-FFF2-40B4-BE49-F238E27FC236}">
                <a16:creationId xmlns:a16="http://schemas.microsoft.com/office/drawing/2014/main" id="{83FCC5BF-69B1-8281-8BAD-88861BCEBDC1}"/>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1CFA53F3-F0F5-4362-4434-1CA64B94EA7D}"/>
              </a:ext>
            </a:extLst>
          </p:cNvPr>
          <p:cNvSpPr txBox="1"/>
          <p:nvPr/>
        </p:nvSpPr>
        <p:spPr>
          <a:xfrm>
            <a:off x="241825" y="172240"/>
            <a:ext cx="3559359" cy="246221"/>
          </a:xfrm>
          <a:prstGeom prst="rect">
            <a:avLst/>
          </a:prstGeom>
          <a:noFill/>
        </p:spPr>
        <p:txBody>
          <a:bodyPr wrap="square" rtlCol="0">
            <a:spAutoFit/>
          </a:bodyPr>
          <a:lstStyle/>
          <a:p>
            <a:r>
              <a:rPr lang="en-US" sz="1000" b="1" dirty="0">
                <a:latin typeface="Calibri" panose="020F0502020204030204" pitchFamily="34" charset="0"/>
                <a:cs typeface="Calibri" panose="020F0502020204030204" pitchFamily="34" charset="0"/>
              </a:rPr>
              <a:t>Your objective: Key Area 4: Broader and more equal experience of sports and activities</a:t>
            </a:r>
          </a:p>
        </p:txBody>
      </p:sp>
      <p:graphicFrame>
        <p:nvGraphicFramePr>
          <p:cNvPr id="2" name="Table 1">
            <a:extLst>
              <a:ext uri="{FF2B5EF4-FFF2-40B4-BE49-F238E27FC236}">
                <a16:creationId xmlns:a16="http://schemas.microsoft.com/office/drawing/2014/main" id="{F06D8B73-1069-A20D-8F57-8B1AA064904F}"/>
              </a:ext>
            </a:extLst>
          </p:cNvPr>
          <p:cNvGraphicFramePr>
            <a:graphicFrameLocks noGrp="1"/>
          </p:cNvGraphicFramePr>
          <p:nvPr>
            <p:extLst>
              <p:ext uri="{D42A27DB-BD31-4B8C-83A1-F6EECF244321}">
                <p14:modId xmlns:p14="http://schemas.microsoft.com/office/powerpoint/2010/main" val="220300581"/>
              </p:ext>
            </p:extLst>
          </p:nvPr>
        </p:nvGraphicFramePr>
        <p:xfrm>
          <a:off x="294842" y="694098"/>
          <a:ext cx="5530128" cy="318516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To ensure all children have consistent access to high-quality, safe, and well-maintained PE equipment across all sports and physical activities offered within the curriculum and wider school day.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Firstly, we will audit the current equipment. Then through pupil voice, we will ascertain which sports are popular and provide extra equipment around these for active playtimes.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All children have access to quality equipment, leading to quality P.E. provision in lessons.</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Children have been excited to use new equipment and have been very active at playtimes and lunchtimes, particularly after new equipment has been introduced and then modelled by YSL</a:t>
                      </a:r>
                    </a:p>
                    <a:p>
                      <a:pPr algn="l">
                        <a:lnSpc>
                          <a:spcPct val="100000"/>
                        </a:lnSpc>
                      </a:pPr>
                      <a:endParaRPr lang="en-US" sz="45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A maintenance amount will need to be allocated each year to buy top up equipment.</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Pupil voice and P.E. lead observations and staff voice from MTAs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£1500</a:t>
                      </a:r>
                    </a:p>
                    <a:p>
                      <a:pPr algn="l">
                        <a:lnSpc>
                          <a:spcPct val="100000"/>
                        </a:lnSpc>
                      </a:pP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312065853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22266</TotalTime>
  <Words>5187</Words>
  <Application>Microsoft Office PowerPoint</Application>
  <PresentationFormat>Custom</PresentationFormat>
  <Paragraphs>411</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Rock</dc:creator>
  <cp:lastModifiedBy>J Foreman</cp:lastModifiedBy>
  <cp:revision>15</cp:revision>
  <dcterms:created xsi:type="dcterms:W3CDTF">2025-10-08T18:09:30Z</dcterms:created>
  <dcterms:modified xsi:type="dcterms:W3CDTF">2026-07-17T16:13:16Z</dcterms:modified>
</cp:coreProperties>
</file>